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8" r:id="rId1"/>
  </p:sldMasterIdLst>
  <p:sldIdLst>
    <p:sldId id="256" r:id="rId2"/>
    <p:sldId id="257" r:id="rId3"/>
    <p:sldId id="258" r:id="rId4"/>
    <p:sldId id="260" r:id="rId5"/>
    <p:sldId id="261" r:id="rId6"/>
    <p:sldId id="262" r:id="rId7"/>
    <p:sldId id="263" r:id="rId8"/>
    <p:sldId id="264" r:id="rId9"/>
    <p:sldId id="266" r:id="rId10"/>
    <p:sldId id="265" r:id="rId11"/>
    <p:sldId id="267" r:id="rId12"/>
    <p:sldId id="259" r:id="rId13"/>
    <p:sldId id="268" r:id="rId14"/>
    <p:sldId id="269" r:id="rId15"/>
    <p:sldId id="270" r:id="rId16"/>
    <p:sldId id="271" r:id="rId17"/>
    <p:sldId id="273" r:id="rId18"/>
    <p:sldId id="308" r:id="rId19"/>
    <p:sldId id="309" r:id="rId20"/>
    <p:sldId id="272" r:id="rId21"/>
    <p:sldId id="274" r:id="rId22"/>
    <p:sldId id="275" r:id="rId23"/>
    <p:sldId id="276" r:id="rId24"/>
    <p:sldId id="277" r:id="rId25"/>
    <p:sldId id="278" r:id="rId26"/>
    <p:sldId id="305" r:id="rId27"/>
    <p:sldId id="279" r:id="rId28"/>
    <p:sldId id="292" r:id="rId29"/>
    <p:sldId id="310" r:id="rId30"/>
    <p:sldId id="280" r:id="rId31"/>
    <p:sldId id="306" r:id="rId32"/>
    <p:sldId id="307" r:id="rId33"/>
    <p:sldId id="311" r:id="rId34"/>
    <p:sldId id="312" r:id="rId35"/>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7A48"/>
    <a:srgbClr val="F6F6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3" autoAdjust="0"/>
    <p:restoredTop sz="94660"/>
  </p:normalViewPr>
  <p:slideViewPr>
    <p:cSldViewPr snapToGrid="0">
      <p:cViewPr varScale="1">
        <p:scale>
          <a:sx n="89" d="100"/>
          <a:sy n="89" d="100"/>
        </p:scale>
        <p:origin x="68" y="2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2/26/2024</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452792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2/26/2024</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598203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2/26/2024</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820154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2/26/2024</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37844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2/26/2024</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97196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2/26/2024</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1136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2/26/2024</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8503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2/26/2024</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36849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2/26/2024</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439865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2/26/2024</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152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2/26/2024</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0080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2/26/2024</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2572424792"/>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1" r:id="rId6"/>
    <p:sldLayoutId id="2147483777" r:id="rId7"/>
    <p:sldLayoutId id="2147483778" r:id="rId8"/>
    <p:sldLayoutId id="2147483779" r:id="rId9"/>
    <p:sldLayoutId id="2147483780" r:id="rId10"/>
    <p:sldLayoutId id="2147483782" r:id="rId11"/>
  </p:sldLayoutIdLst>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1-Teknolojik%20Ara&#231;lar/3-Tablet%20&#304;le%20Artt&#305;r&#305;lm&#305;&#351;%20Ger&#231;eklik%20Etkinli&#287;i%20(Quiver)/Quiver.pdf" TargetMode="External"/><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hyperlink" Target="https://www.quivervision.com/"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learningapps.org"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FA5B9DB-0BF9-4260-A97B-936524F96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renklilik, portakal, turuncu, gökkuşağı, gökyüzü içeren bir resim&#10;&#10;Açıklama otomatik olarak oluşturuldu">
            <a:extLst>
              <a:ext uri="{FF2B5EF4-FFF2-40B4-BE49-F238E27FC236}">
                <a16:creationId xmlns:a16="http://schemas.microsoft.com/office/drawing/2014/main" id="{45EA5029-2731-1D31-8E5A-53896CB38079}"/>
              </a:ext>
            </a:extLst>
          </p:cNvPr>
          <p:cNvPicPr>
            <a:picLocks noChangeAspect="1"/>
          </p:cNvPicPr>
          <p:nvPr/>
        </p:nvPicPr>
        <p:blipFill rotWithShape="1">
          <a:blip r:embed="rId2">
            <a:alphaModFix amt="50000"/>
          </a:blip>
          <a:srcRect t="21392" b="22358"/>
          <a:stretch/>
        </p:blipFill>
        <p:spPr>
          <a:xfrm>
            <a:off x="20" y="-1"/>
            <a:ext cx="12191980" cy="6858001"/>
          </a:xfrm>
          <a:prstGeom prst="rect">
            <a:avLst/>
          </a:prstGeom>
        </p:spPr>
      </p:pic>
      <p:sp>
        <p:nvSpPr>
          <p:cNvPr id="19" name="Freeform: Shape 18">
            <a:extLst>
              <a:ext uri="{FF2B5EF4-FFF2-40B4-BE49-F238E27FC236}">
                <a16:creationId xmlns:a16="http://schemas.microsoft.com/office/drawing/2014/main" id="{59824785-89B4-4433-955A-F2C847B15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859" y="614291"/>
            <a:ext cx="10577516" cy="5566372"/>
          </a:xfrm>
          <a:custGeom>
            <a:avLst/>
            <a:gdLst>
              <a:gd name="connsiteX0" fmla="*/ 2871593 w 10577516"/>
              <a:gd name="connsiteY0" fmla="*/ 5218333 h 5566372"/>
              <a:gd name="connsiteX1" fmla="*/ 3890441 w 10577516"/>
              <a:gd name="connsiteY1" fmla="*/ 5441298 h 5566372"/>
              <a:gd name="connsiteX2" fmla="*/ 4931282 w 10577516"/>
              <a:gd name="connsiteY2" fmla="*/ 5506891 h 5566372"/>
              <a:gd name="connsiteX3" fmla="*/ 2871593 w 10577516"/>
              <a:gd name="connsiteY3" fmla="*/ 5218333 h 5566372"/>
              <a:gd name="connsiteX4" fmla="*/ 4720395 w 10577516"/>
              <a:gd name="connsiteY4" fmla="*/ 128662 h 5566372"/>
              <a:gd name="connsiteX5" fmla="*/ 3554723 w 10577516"/>
              <a:gd name="connsiteY5" fmla="*/ 250059 h 5566372"/>
              <a:gd name="connsiteX6" fmla="*/ 2497230 w 10577516"/>
              <a:gd name="connsiteY6" fmla="*/ 530354 h 5566372"/>
              <a:gd name="connsiteX7" fmla="*/ 2960194 w 10577516"/>
              <a:gd name="connsiteY7" fmla="*/ 403237 h 5566372"/>
              <a:gd name="connsiteX8" fmla="*/ 3980314 w 10577516"/>
              <a:gd name="connsiteY8" fmla="*/ 212560 h 5566372"/>
              <a:gd name="connsiteX9" fmla="*/ 4677428 w 10577516"/>
              <a:gd name="connsiteY9" fmla="*/ 139593 h 5566372"/>
              <a:gd name="connsiteX10" fmla="*/ 4760675 w 10577516"/>
              <a:gd name="connsiteY10" fmla="*/ 134906 h 5566372"/>
              <a:gd name="connsiteX11" fmla="*/ 4792997 w 10577516"/>
              <a:gd name="connsiteY11" fmla="*/ 130123 h 5566372"/>
              <a:gd name="connsiteX12" fmla="*/ 4798006 w 10577516"/>
              <a:gd name="connsiteY12" fmla="*/ 130828 h 5566372"/>
              <a:gd name="connsiteX13" fmla="*/ 4798006 w 10577516"/>
              <a:gd name="connsiteY13" fmla="*/ 129381 h 5566372"/>
              <a:gd name="connsiteX14" fmla="*/ 4792997 w 10577516"/>
              <a:gd name="connsiteY14" fmla="*/ 130123 h 5566372"/>
              <a:gd name="connsiteX15" fmla="*/ 4788863 w 10577516"/>
              <a:gd name="connsiteY15" fmla="*/ 129541 h 5566372"/>
              <a:gd name="connsiteX16" fmla="*/ 4720395 w 10577516"/>
              <a:gd name="connsiteY16" fmla="*/ 128662 h 5566372"/>
              <a:gd name="connsiteX17" fmla="*/ 6438297 w 10577516"/>
              <a:gd name="connsiteY17" fmla="*/ 19 h 5566372"/>
              <a:gd name="connsiteX18" fmla="*/ 7523724 w 10577516"/>
              <a:gd name="connsiteY18" fmla="*/ 104129 h 5566372"/>
              <a:gd name="connsiteX19" fmla="*/ 8525668 w 10577516"/>
              <a:gd name="connsiteY19" fmla="*/ 421922 h 5566372"/>
              <a:gd name="connsiteX20" fmla="*/ 9518204 w 10577516"/>
              <a:gd name="connsiteY20" fmla="*/ 1055605 h 5566372"/>
              <a:gd name="connsiteX21" fmla="*/ 10008242 w 10577516"/>
              <a:gd name="connsiteY21" fmla="*/ 1589500 h 5566372"/>
              <a:gd name="connsiteX22" fmla="*/ 10325274 w 10577516"/>
              <a:gd name="connsiteY22" fmla="*/ 2051574 h 5566372"/>
              <a:gd name="connsiteX23" fmla="*/ 10565908 w 10577516"/>
              <a:gd name="connsiteY23" fmla="*/ 2649028 h 5566372"/>
              <a:gd name="connsiteX24" fmla="*/ 10542137 w 10577516"/>
              <a:gd name="connsiteY24" fmla="*/ 2966823 h 5566372"/>
              <a:gd name="connsiteX25" fmla="*/ 10513789 w 10577516"/>
              <a:gd name="connsiteY25" fmla="*/ 3066355 h 5566372"/>
              <a:gd name="connsiteX26" fmla="*/ 10417308 w 10577516"/>
              <a:gd name="connsiteY26" fmla="*/ 3369150 h 5566372"/>
              <a:gd name="connsiteX27" fmla="*/ 9794430 w 10577516"/>
              <a:gd name="connsiteY27" fmla="*/ 4220840 h 5566372"/>
              <a:gd name="connsiteX28" fmla="*/ 8719522 w 10577516"/>
              <a:gd name="connsiteY28" fmla="*/ 4888463 h 5566372"/>
              <a:gd name="connsiteX29" fmla="*/ 7693808 w 10577516"/>
              <a:gd name="connsiteY29" fmla="*/ 5234223 h 5566372"/>
              <a:gd name="connsiteX30" fmla="*/ 7092669 w 10577516"/>
              <a:gd name="connsiteY30" fmla="*/ 5363248 h 5566372"/>
              <a:gd name="connsiteX31" fmla="*/ 6240978 w 10577516"/>
              <a:gd name="connsiteY31" fmla="*/ 5507272 h 5566372"/>
              <a:gd name="connsiteX32" fmla="*/ 5462508 w 10577516"/>
              <a:gd name="connsiteY32" fmla="*/ 5559010 h 5566372"/>
              <a:gd name="connsiteX33" fmla="*/ 4386329 w 10577516"/>
              <a:gd name="connsiteY33" fmla="*/ 5548839 h 5566372"/>
              <a:gd name="connsiteX34" fmla="*/ 3501461 w 10577516"/>
              <a:gd name="connsiteY34" fmla="*/ 5432782 h 5566372"/>
              <a:gd name="connsiteX35" fmla="*/ 2624348 w 10577516"/>
              <a:gd name="connsiteY35" fmla="*/ 5200409 h 5566372"/>
              <a:gd name="connsiteX36" fmla="*/ 2221385 w 10577516"/>
              <a:gd name="connsiteY36" fmla="*/ 5053589 h 5566372"/>
              <a:gd name="connsiteX37" fmla="*/ 1173934 w 10577516"/>
              <a:gd name="connsiteY37" fmla="*/ 4636388 h 5566372"/>
              <a:gd name="connsiteX38" fmla="*/ 438176 w 10577516"/>
              <a:gd name="connsiteY38" fmla="*/ 4080883 h 5566372"/>
              <a:gd name="connsiteX39" fmla="*/ 18687 w 10577516"/>
              <a:gd name="connsiteY39" fmla="*/ 2942161 h 5566372"/>
              <a:gd name="connsiteX40" fmla="*/ 0 w 10577516"/>
              <a:gd name="connsiteY40" fmla="*/ 2832713 h 5566372"/>
              <a:gd name="connsiteX41" fmla="*/ 0 w 10577516"/>
              <a:gd name="connsiteY41" fmla="*/ 2747290 h 5566372"/>
              <a:gd name="connsiteX42" fmla="*/ 14746 w 10577516"/>
              <a:gd name="connsiteY42" fmla="*/ 2661993 h 5566372"/>
              <a:gd name="connsiteX43" fmla="*/ 292753 w 10577516"/>
              <a:gd name="connsiteY43" fmla="*/ 1968947 h 5566372"/>
              <a:gd name="connsiteX44" fmla="*/ 923893 w 10577516"/>
              <a:gd name="connsiteY44" fmla="*/ 1299417 h 5566372"/>
              <a:gd name="connsiteX45" fmla="*/ 2035538 w 10577516"/>
              <a:gd name="connsiteY45" fmla="*/ 648828 h 5566372"/>
              <a:gd name="connsiteX46" fmla="*/ 3545571 w 10577516"/>
              <a:gd name="connsiteY46" fmla="*/ 196289 h 5566372"/>
              <a:gd name="connsiteX47" fmla="*/ 5211705 w 10577516"/>
              <a:gd name="connsiteY47" fmla="*/ 78323 h 5566372"/>
              <a:gd name="connsiteX48" fmla="*/ 5467720 w 10577516"/>
              <a:gd name="connsiteY48" fmla="*/ 77052 h 5566372"/>
              <a:gd name="connsiteX49" fmla="*/ 6073564 w 10577516"/>
              <a:gd name="connsiteY49" fmla="*/ 11840 h 5566372"/>
              <a:gd name="connsiteX50" fmla="*/ 6438297 w 10577516"/>
              <a:gd name="connsiteY50" fmla="*/ 19 h 55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77516" h="5566372">
                <a:moveTo>
                  <a:pt x="2871593" y="5218333"/>
                </a:moveTo>
                <a:cubicBezTo>
                  <a:pt x="2990956" y="5269180"/>
                  <a:pt x="3517223" y="5383586"/>
                  <a:pt x="3890441" y="5441298"/>
                </a:cubicBezTo>
                <a:cubicBezTo>
                  <a:pt x="4162855" y="5483248"/>
                  <a:pt x="4828063" y="5526341"/>
                  <a:pt x="4931282" y="5506891"/>
                </a:cubicBezTo>
                <a:cubicBezTo>
                  <a:pt x="4236330" y="5449560"/>
                  <a:pt x="3552816" y="5364900"/>
                  <a:pt x="2871593" y="5218333"/>
                </a:cubicBezTo>
                <a:close/>
                <a:moveTo>
                  <a:pt x="4720395" y="128662"/>
                </a:moveTo>
                <a:cubicBezTo>
                  <a:pt x="4329266" y="138551"/>
                  <a:pt x="3939509" y="179153"/>
                  <a:pt x="3554723" y="250059"/>
                </a:cubicBezTo>
                <a:cubicBezTo>
                  <a:pt x="3195336" y="315207"/>
                  <a:pt x="2841707" y="408943"/>
                  <a:pt x="2497230" y="530354"/>
                </a:cubicBezTo>
                <a:cubicBezTo>
                  <a:pt x="2650917" y="485354"/>
                  <a:pt x="2804728" y="441372"/>
                  <a:pt x="2960194" y="403237"/>
                </a:cubicBezTo>
                <a:cubicBezTo>
                  <a:pt x="3296586" y="321538"/>
                  <a:pt x="3637121" y="257890"/>
                  <a:pt x="3980314" y="212560"/>
                </a:cubicBezTo>
                <a:cubicBezTo>
                  <a:pt x="4212050" y="181797"/>
                  <a:pt x="4444422" y="158280"/>
                  <a:pt x="4677428" y="139593"/>
                </a:cubicBezTo>
                <a:cubicBezTo>
                  <a:pt x="4704949" y="137369"/>
                  <a:pt x="4732915" y="137369"/>
                  <a:pt x="4760675" y="134906"/>
                </a:cubicBezTo>
                <a:lnTo>
                  <a:pt x="4792997" y="130123"/>
                </a:lnTo>
                <a:lnTo>
                  <a:pt x="4798006" y="130828"/>
                </a:lnTo>
                <a:lnTo>
                  <a:pt x="4798006" y="129381"/>
                </a:lnTo>
                <a:lnTo>
                  <a:pt x="4792997" y="130123"/>
                </a:lnTo>
                <a:lnTo>
                  <a:pt x="4788863" y="129541"/>
                </a:lnTo>
                <a:cubicBezTo>
                  <a:pt x="4766106" y="127801"/>
                  <a:pt x="4743237" y="127505"/>
                  <a:pt x="4720395" y="128662"/>
                </a:cubicBezTo>
                <a:close/>
                <a:moveTo>
                  <a:pt x="6438297" y="19"/>
                </a:moveTo>
                <a:cubicBezTo>
                  <a:pt x="6802322" y="-887"/>
                  <a:pt x="7164203" y="31671"/>
                  <a:pt x="7523724" y="104129"/>
                </a:cubicBezTo>
                <a:cubicBezTo>
                  <a:pt x="7868594" y="172060"/>
                  <a:pt x="8204694" y="278661"/>
                  <a:pt x="8525668" y="421922"/>
                </a:cubicBezTo>
                <a:cubicBezTo>
                  <a:pt x="8886414" y="582180"/>
                  <a:pt x="9221001" y="795802"/>
                  <a:pt x="9518204" y="1055605"/>
                </a:cubicBezTo>
                <a:cubicBezTo>
                  <a:pt x="9701176" y="1214502"/>
                  <a:pt x="9865578" y="1393612"/>
                  <a:pt x="10008242" y="1589500"/>
                </a:cubicBezTo>
                <a:cubicBezTo>
                  <a:pt x="10117308" y="1741190"/>
                  <a:pt x="10222982" y="1895218"/>
                  <a:pt x="10325274" y="2051574"/>
                </a:cubicBezTo>
                <a:cubicBezTo>
                  <a:pt x="10446215" y="2231789"/>
                  <a:pt x="10528180" y="2435291"/>
                  <a:pt x="10565908" y="2649028"/>
                </a:cubicBezTo>
                <a:cubicBezTo>
                  <a:pt x="10584595" y="2757459"/>
                  <a:pt x="10583451" y="2862839"/>
                  <a:pt x="10542137" y="2966823"/>
                </a:cubicBezTo>
                <a:cubicBezTo>
                  <a:pt x="10530023" y="2999186"/>
                  <a:pt x="10520540" y="3032466"/>
                  <a:pt x="10513789" y="3066355"/>
                </a:cubicBezTo>
                <a:cubicBezTo>
                  <a:pt x="10490298" y="3169843"/>
                  <a:pt x="10458023" y="3271142"/>
                  <a:pt x="10417308" y="3369150"/>
                </a:cubicBezTo>
                <a:cubicBezTo>
                  <a:pt x="10279257" y="3703851"/>
                  <a:pt x="10062140" y="3980714"/>
                  <a:pt x="9794430" y="4220840"/>
                </a:cubicBezTo>
                <a:cubicBezTo>
                  <a:pt x="9475364" y="4506346"/>
                  <a:pt x="9109391" y="4716599"/>
                  <a:pt x="8719522" y="4888463"/>
                </a:cubicBezTo>
                <a:cubicBezTo>
                  <a:pt x="8388126" y="5034394"/>
                  <a:pt x="8044526" y="5145368"/>
                  <a:pt x="7693808" y="5234223"/>
                </a:cubicBezTo>
                <a:cubicBezTo>
                  <a:pt x="7495123" y="5285070"/>
                  <a:pt x="7294022" y="5324223"/>
                  <a:pt x="7092669" y="5363248"/>
                </a:cubicBezTo>
                <a:cubicBezTo>
                  <a:pt x="6809577" y="5418035"/>
                  <a:pt x="6527120" y="5474730"/>
                  <a:pt x="6240978" y="5507272"/>
                </a:cubicBezTo>
                <a:cubicBezTo>
                  <a:pt x="5982166" y="5536509"/>
                  <a:pt x="5722845" y="5554814"/>
                  <a:pt x="5462508" y="5559010"/>
                </a:cubicBezTo>
                <a:cubicBezTo>
                  <a:pt x="5103782" y="5564730"/>
                  <a:pt x="4744928" y="5576298"/>
                  <a:pt x="4386329" y="5548839"/>
                </a:cubicBezTo>
                <a:cubicBezTo>
                  <a:pt x="4089394" y="5527103"/>
                  <a:pt x="3793960" y="5488344"/>
                  <a:pt x="3501461" y="5432782"/>
                </a:cubicBezTo>
                <a:cubicBezTo>
                  <a:pt x="3204247" y="5374930"/>
                  <a:pt x="2911229" y="5297299"/>
                  <a:pt x="2624348" y="5200409"/>
                </a:cubicBezTo>
                <a:cubicBezTo>
                  <a:pt x="2488841" y="5154775"/>
                  <a:pt x="2358417" y="5094775"/>
                  <a:pt x="2221385" y="5053589"/>
                </a:cubicBezTo>
                <a:cubicBezTo>
                  <a:pt x="1859988" y="4945157"/>
                  <a:pt x="1506856" y="4815878"/>
                  <a:pt x="1173934" y="4636388"/>
                </a:cubicBezTo>
                <a:cubicBezTo>
                  <a:pt x="900250" y="4488931"/>
                  <a:pt x="647539" y="4313508"/>
                  <a:pt x="438176" y="4080883"/>
                </a:cubicBezTo>
                <a:cubicBezTo>
                  <a:pt x="146695" y="3757114"/>
                  <a:pt x="3178" y="3378811"/>
                  <a:pt x="18687" y="2942161"/>
                </a:cubicBezTo>
                <a:cubicBezTo>
                  <a:pt x="19582" y="2904814"/>
                  <a:pt x="13236" y="2867645"/>
                  <a:pt x="0" y="2832713"/>
                </a:cubicBezTo>
                <a:lnTo>
                  <a:pt x="0" y="2747290"/>
                </a:lnTo>
                <a:cubicBezTo>
                  <a:pt x="13474" y="2720341"/>
                  <a:pt x="10296" y="2690468"/>
                  <a:pt x="14746" y="2661993"/>
                </a:cubicBezTo>
                <a:cubicBezTo>
                  <a:pt x="54533" y="2409665"/>
                  <a:pt x="152923" y="2181106"/>
                  <a:pt x="292753" y="1968947"/>
                </a:cubicBezTo>
                <a:cubicBezTo>
                  <a:pt x="464108" y="1708991"/>
                  <a:pt x="680970" y="1491747"/>
                  <a:pt x="923893" y="1299417"/>
                </a:cubicBezTo>
                <a:cubicBezTo>
                  <a:pt x="1263678" y="1030182"/>
                  <a:pt x="1638930" y="820945"/>
                  <a:pt x="2035538" y="648828"/>
                </a:cubicBezTo>
                <a:cubicBezTo>
                  <a:pt x="2521001" y="438575"/>
                  <a:pt x="3025660" y="291755"/>
                  <a:pt x="3545571" y="196289"/>
                </a:cubicBezTo>
                <a:cubicBezTo>
                  <a:pt x="4094899" y="95674"/>
                  <a:pt x="4653670" y="56116"/>
                  <a:pt x="5211705" y="78323"/>
                </a:cubicBezTo>
                <a:cubicBezTo>
                  <a:pt x="5297128" y="81756"/>
                  <a:pt x="5383313" y="88620"/>
                  <a:pt x="5467720" y="77052"/>
                </a:cubicBezTo>
                <a:cubicBezTo>
                  <a:pt x="5669076" y="49467"/>
                  <a:pt x="5870557" y="24299"/>
                  <a:pt x="6073564" y="11840"/>
                </a:cubicBezTo>
                <a:cubicBezTo>
                  <a:pt x="6195374" y="4340"/>
                  <a:pt x="6316955" y="320"/>
                  <a:pt x="6438297" y="19"/>
                </a:cubicBezTo>
                <a:close/>
              </a:path>
            </a:pathLst>
          </a:custGeom>
          <a:solidFill>
            <a:srgbClr val="FE4314"/>
          </a:solidFill>
          <a:ln w="9525" cap="flat">
            <a:noFill/>
            <a:prstDash val="solid"/>
            <a:miter/>
          </a:ln>
        </p:spPr>
        <p:txBody>
          <a:bodyPr rtlCol="0" anchor="ctr"/>
          <a:lstStyle/>
          <a:p>
            <a:endParaRPr lang="en-US"/>
          </a:p>
        </p:txBody>
      </p:sp>
      <p:sp>
        <p:nvSpPr>
          <p:cNvPr id="2" name="Başlık 1">
            <a:extLst>
              <a:ext uri="{FF2B5EF4-FFF2-40B4-BE49-F238E27FC236}">
                <a16:creationId xmlns:a16="http://schemas.microsoft.com/office/drawing/2014/main" id="{214E6B4C-6F7F-A70A-C4CF-BA8851C3DF89}"/>
              </a:ext>
            </a:extLst>
          </p:cNvPr>
          <p:cNvSpPr>
            <a:spLocks noGrp="1"/>
          </p:cNvSpPr>
          <p:nvPr>
            <p:ph type="ctrTitle"/>
          </p:nvPr>
        </p:nvSpPr>
        <p:spPr>
          <a:xfrm>
            <a:off x="2066925" y="1731762"/>
            <a:ext cx="8058150" cy="2453841"/>
          </a:xfrm>
        </p:spPr>
        <p:txBody>
          <a:bodyPr>
            <a:normAutofit/>
          </a:bodyPr>
          <a:lstStyle/>
          <a:p>
            <a:pPr algn="ctr">
              <a:lnSpc>
                <a:spcPct val="90000"/>
              </a:lnSpc>
            </a:pPr>
            <a:r>
              <a:rPr lang="tr-TR" sz="8100"/>
              <a:t>BİLGİSAYARIN KISA HİKAYESİ</a:t>
            </a:r>
          </a:p>
        </p:txBody>
      </p:sp>
      <p:sp>
        <p:nvSpPr>
          <p:cNvPr id="21" name="Rectangle 6">
            <a:extLst>
              <a:ext uri="{FF2B5EF4-FFF2-40B4-BE49-F238E27FC236}">
                <a16:creationId xmlns:a16="http://schemas.microsoft.com/office/drawing/2014/main" id="{CB2E64D6-3AEB-4AFF-9475-E210F85E0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11155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B2A0AF2-7EF2-5B60-8AF5-29699B26989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895AD81-6908-5328-8D25-CF56771BC3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0" name="Rectangle 9">
            <a:extLst>
              <a:ext uri="{FF2B5EF4-FFF2-40B4-BE49-F238E27FC236}">
                <a16:creationId xmlns:a16="http://schemas.microsoft.com/office/drawing/2014/main" id="{9DA138FD-4233-62BB-26F1-7EF0DE4C61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6">
            <a:extLst>
              <a:ext uri="{FF2B5EF4-FFF2-40B4-BE49-F238E27FC236}">
                <a16:creationId xmlns:a16="http://schemas.microsoft.com/office/drawing/2014/main" id="{25BAB779-02E1-A950-6AFD-542AA95CF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39411"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accent1"/>
          </a:solidFill>
          <a:ln w="41275"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etin kutusu 2">
            <a:extLst>
              <a:ext uri="{FF2B5EF4-FFF2-40B4-BE49-F238E27FC236}">
                <a16:creationId xmlns:a16="http://schemas.microsoft.com/office/drawing/2014/main" id="{A8827004-11E7-F4AA-77CE-EC32317F0EA0}"/>
              </a:ext>
            </a:extLst>
          </p:cNvPr>
          <p:cNvSpPr txBox="1"/>
          <p:nvPr/>
        </p:nvSpPr>
        <p:spPr>
          <a:xfrm>
            <a:off x="5298595" y="-978409"/>
            <a:ext cx="6052158" cy="5431536"/>
          </a:xfrm>
          <a:prstGeom prst="rect">
            <a:avLst/>
          </a:prstGeom>
        </p:spPr>
        <p:txBody>
          <a:bodyPr vert="horz" lIns="91440" tIns="45720" rIns="91440" bIns="45720" rtlCol="0" anchor="ctr">
            <a:normAutofit/>
          </a:bodyPr>
          <a:lstStyle/>
          <a:p>
            <a:pPr indent="-228600">
              <a:lnSpc>
                <a:spcPct val="110000"/>
              </a:lnSpc>
              <a:spcAft>
                <a:spcPts val="800"/>
              </a:spcAft>
              <a:buFont typeface="Arial" panose="020B0604020202020204" pitchFamily="34" charset="0"/>
              <a:buChar char="•"/>
            </a:pPr>
            <a:r>
              <a:rPr lang="tr-TR" sz="2400" dirty="0">
                <a:effectLst/>
                <a:latin typeface="Fira Sans" panose="020B0503050000020004" pitchFamily="34" charset="0"/>
              </a:rPr>
              <a:t>Herman </a:t>
            </a:r>
            <a:r>
              <a:rPr lang="tr-TR" sz="2400" dirty="0" err="1">
                <a:effectLst/>
                <a:latin typeface="Fira Sans" panose="020B0503050000020004" pitchFamily="34" charset="0"/>
              </a:rPr>
              <a:t>Hollerith’in</a:t>
            </a:r>
            <a:r>
              <a:rPr lang="tr-TR" sz="2400" dirty="0">
                <a:effectLst/>
                <a:latin typeface="Fira Sans" panose="020B0503050000020004" pitchFamily="34" charset="0"/>
              </a:rPr>
              <a:t> kurduğu firma daha sonra başkaları tarafından satın alınır ve Çizelge Makinesi geliştirilir. Firmanın adı zamanla IBM’e dönüşür. </a:t>
            </a:r>
          </a:p>
          <a:p>
            <a:pPr indent="-228600">
              <a:lnSpc>
                <a:spcPct val="110000"/>
              </a:lnSpc>
              <a:spcAft>
                <a:spcPts val="800"/>
              </a:spcAft>
              <a:buFont typeface="Arial" panose="020B0604020202020204" pitchFamily="34" charset="0"/>
              <a:buChar char="•"/>
            </a:pPr>
            <a:r>
              <a:rPr lang="tr-TR" sz="2400" dirty="0">
                <a:latin typeface="Fira Sans" panose="020B0503050000020004" pitchFamily="34" charset="0"/>
              </a:rPr>
              <a:t>O dönemin ilk gelişmiş hesaplayıcısını IBM 1944’te üretir ve adı MARK-</a:t>
            </a:r>
            <a:r>
              <a:rPr lang="tr-TR" sz="2400" dirty="0" err="1">
                <a:latin typeface="Fira Sans" panose="020B0503050000020004" pitchFamily="34" charset="0"/>
              </a:rPr>
              <a:t>I’dir</a:t>
            </a:r>
            <a:r>
              <a:rPr lang="tr-TR" sz="2400" dirty="0">
                <a:latin typeface="Fira Sans" panose="020B0503050000020004" pitchFamily="34" charset="0"/>
              </a:rPr>
              <a:t>.</a:t>
            </a:r>
            <a:endParaRPr lang="en-US" sz="2400" dirty="0">
              <a:effectLst/>
              <a:latin typeface="Fira Sans" panose="020B0503050000020004" pitchFamily="34" charset="0"/>
            </a:endParaRPr>
          </a:p>
        </p:txBody>
      </p:sp>
      <p:pic>
        <p:nvPicPr>
          <p:cNvPr id="7170" name="Picture 2">
            <a:extLst>
              <a:ext uri="{FF2B5EF4-FFF2-40B4-BE49-F238E27FC236}">
                <a16:creationId xmlns:a16="http://schemas.microsoft.com/office/drawing/2014/main" id="{F4DAD274-1CD9-8FFC-27F0-F79F7912A5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890" y="820196"/>
            <a:ext cx="3613897" cy="183432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oward Aiken, Grace Hopper and the Mark I Computer">
            <a:extLst>
              <a:ext uri="{FF2B5EF4-FFF2-40B4-BE49-F238E27FC236}">
                <a16:creationId xmlns:a16="http://schemas.microsoft.com/office/drawing/2014/main" id="{5FC17D37-6D16-4169-7486-8B743050B6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9133" y="3148017"/>
            <a:ext cx="6553200" cy="3433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274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6CEEFF5-4A91-EEBB-6E4A-9D52C1F5616C}"/>
            </a:ext>
          </a:extLst>
        </p:cNvPr>
        <p:cNvGrpSpPr/>
        <p:nvPr/>
      </p:nvGrpSpPr>
      <p:grpSpPr>
        <a:xfrm>
          <a:off x="0" y="0"/>
          <a:ext cx="0" cy="0"/>
          <a:chOff x="0" y="0"/>
          <a:chExt cx="0" cy="0"/>
        </a:xfrm>
      </p:grpSpPr>
      <p:sp>
        <p:nvSpPr>
          <p:cNvPr id="9223"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9225" name="Rectangle 92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7"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etin kutusu 2">
            <a:extLst>
              <a:ext uri="{FF2B5EF4-FFF2-40B4-BE49-F238E27FC236}">
                <a16:creationId xmlns:a16="http://schemas.microsoft.com/office/drawing/2014/main" id="{D20F2F34-D4D5-2D94-460A-18E60C650F40}"/>
              </a:ext>
            </a:extLst>
          </p:cNvPr>
          <p:cNvSpPr txBox="1"/>
          <p:nvPr/>
        </p:nvSpPr>
        <p:spPr>
          <a:xfrm>
            <a:off x="640080" y="2872899"/>
            <a:ext cx="4243589" cy="3320668"/>
          </a:xfrm>
          <a:prstGeom prst="rect">
            <a:avLst/>
          </a:prstGeom>
        </p:spPr>
        <p:txBody>
          <a:bodyPr vert="horz" lIns="91440" tIns="45720" rIns="91440" bIns="45720" rtlCol="0">
            <a:normAutofit fontScale="92500" lnSpcReduction="10000"/>
          </a:bodyPr>
          <a:lstStyle/>
          <a:p>
            <a:pPr indent="-228600">
              <a:lnSpc>
                <a:spcPct val="110000"/>
              </a:lnSpc>
              <a:spcAft>
                <a:spcPts val="800"/>
              </a:spcAft>
              <a:buFont typeface="Arial" panose="020B0604020202020204" pitchFamily="34" charset="0"/>
              <a:buChar char="•"/>
            </a:pPr>
            <a:r>
              <a:rPr lang="en-US" sz="3200" dirty="0">
                <a:effectLst/>
                <a:latin typeface="Open Sans Condensed" panose="020B0806030504020204" pitchFamily="34" charset="0"/>
                <a:ea typeface="Open Sans Condensed" panose="020B0806030504020204" pitchFamily="34" charset="0"/>
                <a:cs typeface="Open Sans Condensed" panose="020B0806030504020204" pitchFamily="34" charset="0"/>
              </a:rPr>
              <a:t>1946 </a:t>
            </a:r>
            <a:r>
              <a:rPr lang="en-US" sz="3200" dirty="0" err="1">
                <a:effectLst/>
                <a:latin typeface="Open Sans Condensed" panose="020B0806030504020204" pitchFamily="34" charset="0"/>
                <a:ea typeface="Open Sans Condensed" panose="020B0806030504020204" pitchFamily="34" charset="0"/>
                <a:cs typeface="Open Sans Condensed" panose="020B0806030504020204" pitchFamily="34" charset="0"/>
              </a:rPr>
              <a:t>yılında</a:t>
            </a:r>
            <a:r>
              <a:rPr lang="en-US" sz="3200" dirty="0">
                <a:effectLst/>
                <a:latin typeface="Open Sans Condensed" panose="020B0806030504020204" pitchFamily="34" charset="0"/>
                <a:ea typeface="Open Sans Condensed" panose="020B0806030504020204" pitchFamily="34" charset="0"/>
                <a:cs typeface="Open Sans Condensed" panose="020B0806030504020204" pitchFamily="34" charset="0"/>
              </a:rPr>
              <a:t> </a:t>
            </a:r>
            <a:r>
              <a:rPr lang="en-US" sz="3200" dirty="0" err="1">
                <a:effectLst/>
                <a:latin typeface="Open Sans Condensed" panose="020B0806030504020204" pitchFamily="34" charset="0"/>
                <a:ea typeface="Open Sans Condensed" panose="020B0806030504020204" pitchFamily="34" charset="0"/>
                <a:cs typeface="Open Sans Condensed" panose="020B0806030504020204" pitchFamily="34" charset="0"/>
              </a:rPr>
              <a:t>tamamen</a:t>
            </a:r>
            <a:r>
              <a:rPr lang="en-US" sz="3200" dirty="0">
                <a:effectLst/>
                <a:latin typeface="Open Sans Condensed" panose="020B0806030504020204" pitchFamily="34" charset="0"/>
                <a:ea typeface="Open Sans Condensed" panose="020B0806030504020204" pitchFamily="34" charset="0"/>
                <a:cs typeface="Open Sans Condensed" panose="020B0806030504020204" pitchFamily="34" charset="0"/>
              </a:rPr>
              <a:t> </a:t>
            </a:r>
            <a:r>
              <a:rPr lang="en-US" sz="3200" dirty="0" err="1">
                <a:effectLst/>
                <a:latin typeface="Open Sans Condensed" panose="020B0806030504020204" pitchFamily="34" charset="0"/>
                <a:ea typeface="Open Sans Condensed" panose="020B0806030504020204" pitchFamily="34" charset="0"/>
                <a:cs typeface="Open Sans Condensed" panose="020B0806030504020204" pitchFamily="34" charset="0"/>
              </a:rPr>
              <a:t>elektronik</a:t>
            </a:r>
            <a:r>
              <a:rPr lang="en-US" sz="3200" dirty="0">
                <a:effectLst/>
                <a:latin typeface="Open Sans Condensed" panose="020B0806030504020204" pitchFamily="34" charset="0"/>
                <a:ea typeface="Open Sans Condensed" panose="020B0806030504020204" pitchFamily="34" charset="0"/>
                <a:cs typeface="Open Sans Condensed" panose="020B0806030504020204" pitchFamily="34" charset="0"/>
              </a:rPr>
              <a:t> </a:t>
            </a:r>
            <a:r>
              <a:rPr lang="en-US" sz="3200" dirty="0" err="1">
                <a:effectLst/>
                <a:latin typeface="Open Sans Condensed" panose="020B0806030504020204" pitchFamily="34" charset="0"/>
                <a:ea typeface="Open Sans Condensed" panose="020B0806030504020204" pitchFamily="34" charset="0"/>
                <a:cs typeface="Open Sans Condensed" panose="020B0806030504020204" pitchFamily="34" charset="0"/>
              </a:rPr>
              <a:t>olan</a:t>
            </a:r>
            <a:r>
              <a:rPr lang="en-US" sz="3200" dirty="0">
                <a:effectLst/>
                <a:latin typeface="Open Sans Condensed" panose="020B0806030504020204" pitchFamily="34" charset="0"/>
                <a:ea typeface="Open Sans Condensed" panose="020B0806030504020204" pitchFamily="34" charset="0"/>
                <a:cs typeface="Open Sans Condensed" panose="020B0806030504020204" pitchFamily="34" charset="0"/>
              </a:rPr>
              <a:t> ENIAC </a:t>
            </a:r>
            <a:r>
              <a:rPr lang="en-US" sz="3200" dirty="0" err="1">
                <a:effectLst/>
                <a:latin typeface="Open Sans Condensed" panose="020B0806030504020204" pitchFamily="34" charset="0"/>
                <a:ea typeface="Open Sans Condensed" panose="020B0806030504020204" pitchFamily="34" charset="0"/>
                <a:cs typeface="Open Sans Condensed" panose="020B0806030504020204" pitchFamily="34" charset="0"/>
              </a:rPr>
              <a:t>isimli</a:t>
            </a:r>
            <a:r>
              <a:rPr lang="en-US" sz="3200" dirty="0">
                <a:effectLst/>
                <a:latin typeface="Open Sans Condensed" panose="020B0806030504020204" pitchFamily="34" charset="0"/>
                <a:ea typeface="Open Sans Condensed" panose="020B0806030504020204" pitchFamily="34" charset="0"/>
                <a:cs typeface="Open Sans Condensed" panose="020B0806030504020204" pitchFamily="34" charset="0"/>
              </a:rPr>
              <a:t> </a:t>
            </a:r>
            <a:r>
              <a:rPr lang="en-US" sz="3200" dirty="0" err="1">
                <a:effectLst/>
                <a:latin typeface="Open Sans Condensed" panose="020B0806030504020204" pitchFamily="34" charset="0"/>
                <a:ea typeface="Open Sans Condensed" panose="020B0806030504020204" pitchFamily="34" charset="0"/>
                <a:cs typeface="Open Sans Condensed" panose="020B0806030504020204" pitchFamily="34" charset="0"/>
              </a:rPr>
              <a:t>bilgisayar</a:t>
            </a:r>
            <a:r>
              <a:rPr lang="en-US" sz="3200" dirty="0">
                <a:effectLst/>
                <a:latin typeface="Open Sans Condensed" panose="020B0806030504020204" pitchFamily="34" charset="0"/>
                <a:ea typeface="Open Sans Condensed" panose="020B0806030504020204" pitchFamily="34" charset="0"/>
                <a:cs typeface="Open Sans Condensed" panose="020B0806030504020204" pitchFamily="34" charset="0"/>
              </a:rPr>
              <a:t> </a:t>
            </a:r>
            <a:r>
              <a:rPr lang="en-US" sz="3200" dirty="0" err="1">
                <a:effectLst/>
                <a:latin typeface="Open Sans Condensed" panose="020B0806030504020204" pitchFamily="34" charset="0"/>
                <a:ea typeface="Open Sans Condensed" panose="020B0806030504020204" pitchFamily="34" charset="0"/>
                <a:cs typeface="Open Sans Condensed" panose="020B0806030504020204" pitchFamily="34" charset="0"/>
              </a:rPr>
              <a:t>askeri</a:t>
            </a:r>
            <a:r>
              <a:rPr lang="en-US" sz="3200" dirty="0">
                <a:effectLst/>
                <a:latin typeface="Open Sans Condensed" panose="020B0806030504020204" pitchFamily="34" charset="0"/>
                <a:ea typeface="Open Sans Condensed" panose="020B0806030504020204" pitchFamily="34" charset="0"/>
                <a:cs typeface="Open Sans Condensed" panose="020B0806030504020204" pitchFamily="34" charset="0"/>
              </a:rPr>
              <a:t> </a:t>
            </a:r>
            <a:r>
              <a:rPr lang="en-US" sz="3200" dirty="0" err="1">
                <a:effectLst/>
                <a:latin typeface="Open Sans Condensed" panose="020B0806030504020204" pitchFamily="34" charset="0"/>
                <a:ea typeface="Open Sans Condensed" panose="020B0806030504020204" pitchFamily="34" charset="0"/>
                <a:cs typeface="Open Sans Condensed" panose="020B0806030504020204" pitchFamily="34" charset="0"/>
              </a:rPr>
              <a:t>amaçla</a:t>
            </a:r>
            <a:r>
              <a:rPr lang="en-US" sz="3200" dirty="0">
                <a:effectLst/>
                <a:latin typeface="Open Sans Condensed" panose="020B0806030504020204" pitchFamily="34" charset="0"/>
                <a:ea typeface="Open Sans Condensed" panose="020B0806030504020204" pitchFamily="34" charset="0"/>
                <a:cs typeface="Open Sans Condensed" panose="020B0806030504020204" pitchFamily="34" charset="0"/>
              </a:rPr>
              <a:t> </a:t>
            </a:r>
            <a:r>
              <a:rPr lang="en-US" sz="3200" dirty="0" err="1">
                <a:effectLst/>
                <a:latin typeface="Open Sans Condensed" panose="020B0806030504020204" pitchFamily="34" charset="0"/>
                <a:ea typeface="Open Sans Condensed" panose="020B0806030504020204" pitchFamily="34" charset="0"/>
                <a:cs typeface="Open Sans Condensed" panose="020B0806030504020204" pitchFamily="34" charset="0"/>
              </a:rPr>
              <a:t>üretilmiştir</a:t>
            </a:r>
            <a:r>
              <a:rPr lang="en-US" sz="3200" dirty="0">
                <a:effectLst/>
                <a:latin typeface="Open Sans Condensed" panose="020B0806030504020204" pitchFamily="34" charset="0"/>
                <a:ea typeface="Open Sans Condensed" panose="020B0806030504020204" pitchFamily="34" charset="0"/>
                <a:cs typeface="Open Sans Condensed" panose="020B0806030504020204" pitchFamily="34" charset="0"/>
              </a:rPr>
              <a:t>. Top </a:t>
            </a:r>
            <a:r>
              <a:rPr lang="en-US" sz="3200" dirty="0" err="1">
                <a:effectLst/>
                <a:latin typeface="Open Sans Condensed" panose="020B0806030504020204" pitchFamily="34" charset="0"/>
                <a:ea typeface="Open Sans Condensed" panose="020B0806030504020204" pitchFamily="34" charset="0"/>
                <a:cs typeface="Open Sans Condensed" panose="020B0806030504020204" pitchFamily="34" charset="0"/>
              </a:rPr>
              <a:t>mermilerinin</a:t>
            </a:r>
            <a:r>
              <a:rPr lang="en-US" sz="3200" dirty="0">
                <a:effectLst/>
                <a:latin typeface="Open Sans Condensed" panose="020B0806030504020204" pitchFamily="34" charset="0"/>
                <a:ea typeface="Open Sans Condensed" panose="020B0806030504020204" pitchFamily="34" charset="0"/>
                <a:cs typeface="Open Sans Condensed" panose="020B0806030504020204" pitchFamily="34" charset="0"/>
              </a:rPr>
              <a:t> </a:t>
            </a:r>
            <a:r>
              <a:rPr lang="en-US" sz="3200" dirty="0" err="1">
                <a:effectLst/>
                <a:latin typeface="Open Sans Condensed" panose="020B0806030504020204" pitchFamily="34" charset="0"/>
                <a:ea typeface="Open Sans Condensed" panose="020B0806030504020204" pitchFamily="34" charset="0"/>
                <a:cs typeface="Open Sans Condensed" panose="020B0806030504020204" pitchFamily="34" charset="0"/>
              </a:rPr>
              <a:t>menzillerini</a:t>
            </a:r>
            <a:r>
              <a:rPr lang="en-US" sz="3200" dirty="0">
                <a:effectLst/>
                <a:latin typeface="Open Sans Condensed" panose="020B0806030504020204" pitchFamily="34" charset="0"/>
                <a:ea typeface="Open Sans Condensed" panose="020B0806030504020204" pitchFamily="34" charset="0"/>
                <a:cs typeface="Open Sans Condensed" panose="020B0806030504020204" pitchFamily="34" charset="0"/>
              </a:rPr>
              <a:t> </a:t>
            </a:r>
            <a:r>
              <a:rPr lang="en-US" sz="3200" dirty="0" err="1">
                <a:effectLst/>
                <a:latin typeface="Open Sans Condensed" panose="020B0806030504020204" pitchFamily="34" charset="0"/>
                <a:ea typeface="Open Sans Condensed" panose="020B0806030504020204" pitchFamily="34" charset="0"/>
                <a:cs typeface="Open Sans Condensed" panose="020B0806030504020204" pitchFamily="34" charset="0"/>
              </a:rPr>
              <a:t>hesaplama</a:t>
            </a:r>
            <a:r>
              <a:rPr lang="en-US" sz="3200" dirty="0">
                <a:effectLst/>
                <a:latin typeface="Open Sans Condensed" panose="020B0806030504020204" pitchFamily="34" charset="0"/>
                <a:ea typeface="Open Sans Condensed" panose="020B0806030504020204" pitchFamily="34" charset="0"/>
                <a:cs typeface="Open Sans Condensed" panose="020B0806030504020204" pitchFamily="34" charset="0"/>
              </a:rPr>
              <a:t> </a:t>
            </a:r>
            <a:r>
              <a:rPr lang="en-US" sz="3200" dirty="0" err="1">
                <a:effectLst/>
                <a:latin typeface="Open Sans Condensed" panose="020B0806030504020204" pitchFamily="34" charset="0"/>
                <a:ea typeface="Open Sans Condensed" panose="020B0806030504020204" pitchFamily="34" charset="0"/>
                <a:cs typeface="Open Sans Condensed" panose="020B0806030504020204" pitchFamily="34" charset="0"/>
              </a:rPr>
              <a:t>yapmada</a:t>
            </a:r>
            <a:r>
              <a:rPr lang="en-US" sz="3200" dirty="0">
                <a:effectLst/>
                <a:latin typeface="Open Sans Condensed" panose="020B0806030504020204" pitchFamily="34" charset="0"/>
                <a:ea typeface="Open Sans Condensed" panose="020B0806030504020204" pitchFamily="34" charset="0"/>
                <a:cs typeface="Open Sans Condensed" panose="020B0806030504020204" pitchFamily="34" charset="0"/>
              </a:rPr>
              <a:t> </a:t>
            </a:r>
            <a:r>
              <a:rPr lang="en-US" sz="3200" dirty="0" err="1">
                <a:effectLst/>
                <a:latin typeface="Open Sans Condensed" panose="020B0806030504020204" pitchFamily="34" charset="0"/>
                <a:ea typeface="Open Sans Condensed" panose="020B0806030504020204" pitchFamily="34" charset="0"/>
                <a:cs typeface="Open Sans Condensed" panose="020B0806030504020204" pitchFamily="34" charset="0"/>
              </a:rPr>
              <a:t>kullanılmıştır</a:t>
            </a:r>
            <a:r>
              <a:rPr lang="en-US" sz="3200" dirty="0">
                <a:effectLst/>
                <a:latin typeface="Open Sans Condensed" panose="020B0806030504020204" pitchFamily="34" charset="0"/>
                <a:ea typeface="Open Sans Condensed" panose="020B0806030504020204" pitchFamily="34" charset="0"/>
                <a:cs typeface="Open Sans Condensed" panose="020B0806030504020204" pitchFamily="34" charset="0"/>
              </a:rPr>
              <a:t>.</a:t>
            </a:r>
          </a:p>
        </p:txBody>
      </p:sp>
      <p:pic>
        <p:nvPicPr>
          <p:cNvPr id="9218" name="Picture 2" descr="İlk Bilgisayar, ENIAC">
            <a:extLst>
              <a:ext uri="{FF2B5EF4-FFF2-40B4-BE49-F238E27FC236}">
                <a16:creationId xmlns:a16="http://schemas.microsoft.com/office/drawing/2014/main" id="{2EC9433A-A350-CE2D-09A1-C813C26259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773"/>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129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612D0AF9-149C-8D54-32CB-8D1B559FA859}"/>
              </a:ext>
            </a:extLst>
          </p:cNvPr>
          <p:cNvSpPr txBox="1"/>
          <p:nvPr/>
        </p:nvSpPr>
        <p:spPr>
          <a:xfrm>
            <a:off x="130269" y="197547"/>
            <a:ext cx="11758751" cy="1660455"/>
          </a:xfrm>
          <a:prstGeom prst="rect">
            <a:avLst/>
          </a:prstGeom>
          <a:noFill/>
        </p:spPr>
        <p:txBody>
          <a:bodyPr wrap="square">
            <a:spAutoFit/>
          </a:bodyPr>
          <a:lstStyle/>
          <a:p>
            <a:pPr>
              <a:lnSpc>
                <a:spcPct val="107000"/>
              </a:lnSpc>
              <a:spcAft>
                <a:spcPts val="800"/>
              </a:spcAft>
            </a:pPr>
            <a:r>
              <a:rPr lang="tr-TR" sz="2400" kern="100" dirty="0">
                <a:effectLst/>
                <a:latin typeface="Poppins" panose="00000500000000000000" pitchFamily="2" charset="-94"/>
                <a:ea typeface="Calibri" panose="020F0502020204030204" pitchFamily="34" charset="0"/>
                <a:cs typeface="Poppins" panose="00000500000000000000" pitchFamily="2" charset="-94"/>
              </a:rPr>
              <a:t>Takip eden yıllarda EDVAC, UNIVAC ve IBM 700 serisi bilgisayarlar ile kapladıkları alanlar küçülmüş ve işlem hızları artmıştır. Fakat bu bilgisayarlar da vakum tüpleri (elektron lambası) ile çalıştığından sürekli arıza çıkartıyorlardı.</a:t>
            </a:r>
          </a:p>
        </p:txBody>
      </p:sp>
      <p:pic>
        <p:nvPicPr>
          <p:cNvPr id="10242" name="Picture 2" descr="On the History of EDVAC: the Electronic Discrete Variable Automatic  Computer | #retrocomputing #history « Adafruit Industries – Makers,  hackers, artists, designers and engineers!">
            <a:extLst>
              <a:ext uri="{FF2B5EF4-FFF2-40B4-BE49-F238E27FC236}">
                <a16:creationId xmlns:a16="http://schemas.microsoft.com/office/drawing/2014/main" id="{9B27520D-AA09-9717-1BFC-B77144E383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881" y="1957275"/>
            <a:ext cx="3658189" cy="2943449"/>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UNIVAC I - Wikipedia">
            <a:extLst>
              <a:ext uri="{FF2B5EF4-FFF2-40B4-BE49-F238E27FC236}">
                <a16:creationId xmlns:a16="http://schemas.microsoft.com/office/drawing/2014/main" id="{60DCC136-572C-670C-0B0B-103068E0C8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9574" y="3651523"/>
            <a:ext cx="4000569" cy="3094557"/>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IBM 700 | Bilgisayar ile ilgili herşey">
            <a:extLst>
              <a:ext uri="{FF2B5EF4-FFF2-40B4-BE49-F238E27FC236}">
                <a16:creationId xmlns:a16="http://schemas.microsoft.com/office/drawing/2014/main" id="{4DD8A575-093B-7FFC-9DCD-A5EE5714E8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1830" y="1858003"/>
            <a:ext cx="4910156" cy="2775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599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F11A4EEF-D90E-6B0A-4065-1B4A153FE66A}"/>
              </a:ext>
            </a:extLst>
          </p:cNvPr>
          <p:cNvSpPr txBox="1"/>
          <p:nvPr/>
        </p:nvSpPr>
        <p:spPr>
          <a:xfrm>
            <a:off x="621505" y="201661"/>
            <a:ext cx="10829925" cy="1265283"/>
          </a:xfrm>
          <a:prstGeom prst="rect">
            <a:avLst/>
          </a:prstGeom>
          <a:noFill/>
        </p:spPr>
        <p:txBody>
          <a:bodyPr wrap="square">
            <a:spAutoFit/>
          </a:bodyPr>
          <a:lstStyle/>
          <a:p>
            <a:pPr>
              <a:lnSpc>
                <a:spcPct val="107000"/>
              </a:lnSpc>
              <a:spcAft>
                <a:spcPts val="800"/>
              </a:spcAft>
            </a:pPr>
            <a:r>
              <a:rPr lang="tr-TR" sz="2400" kern="100" dirty="0">
                <a:effectLst/>
                <a:latin typeface="Poppins" panose="00000500000000000000" pitchFamily="2" charset="-94"/>
                <a:ea typeface="Calibri" panose="020F0502020204030204" pitchFamily="34" charset="0"/>
                <a:cs typeface="Poppins" panose="00000500000000000000" pitchFamily="2" charset="-94"/>
              </a:rPr>
              <a:t>1947 yılında transistörün keşfinden sonra daha az yer kaplayan, daha az ısınan ve daha az arıza çıkartan </a:t>
            </a:r>
            <a:r>
              <a:rPr lang="tr-TR" sz="2400" kern="100" dirty="0" err="1">
                <a:effectLst/>
                <a:latin typeface="Poppins" panose="00000500000000000000" pitchFamily="2" charset="-94"/>
                <a:ea typeface="Calibri" panose="020F0502020204030204" pitchFamily="34" charset="0"/>
                <a:cs typeface="Poppins" panose="00000500000000000000" pitchFamily="2" charset="-94"/>
              </a:rPr>
              <a:t>Philco</a:t>
            </a:r>
            <a:r>
              <a:rPr lang="tr-TR" sz="2400" kern="100" dirty="0">
                <a:effectLst/>
                <a:latin typeface="Poppins" panose="00000500000000000000" pitchFamily="2" charset="-94"/>
                <a:ea typeface="Calibri" panose="020F0502020204030204" pitchFamily="34" charset="0"/>
                <a:cs typeface="Poppins" panose="00000500000000000000" pitchFamily="2" charset="-94"/>
              </a:rPr>
              <a:t> </a:t>
            </a:r>
            <a:r>
              <a:rPr lang="tr-TR" sz="2400" kern="100" dirty="0" err="1">
                <a:effectLst/>
                <a:latin typeface="Poppins" panose="00000500000000000000" pitchFamily="2" charset="-94"/>
                <a:ea typeface="Calibri" panose="020F0502020204030204" pitchFamily="34" charset="0"/>
                <a:cs typeface="Poppins" panose="00000500000000000000" pitchFamily="2" charset="-94"/>
              </a:rPr>
              <a:t>Transac</a:t>
            </a:r>
            <a:r>
              <a:rPr lang="tr-TR" sz="2400" kern="100" dirty="0">
                <a:effectLst/>
                <a:latin typeface="Poppins" panose="00000500000000000000" pitchFamily="2" charset="-94"/>
                <a:ea typeface="Calibri" panose="020F0502020204030204" pitchFamily="34" charset="0"/>
                <a:cs typeface="Poppins" panose="00000500000000000000" pitchFamily="2" charset="-94"/>
              </a:rPr>
              <a:t> S-200 IBM 1401, transistör kullanılarak üretilen ilk bilgisayarlardır.</a:t>
            </a:r>
          </a:p>
        </p:txBody>
      </p:sp>
      <p:pic>
        <p:nvPicPr>
          <p:cNvPr id="11266" name="Picture 2" descr="IBM 1401 | They Create Worlds">
            <a:extLst>
              <a:ext uri="{FF2B5EF4-FFF2-40B4-BE49-F238E27FC236}">
                <a16:creationId xmlns:a16="http://schemas.microsoft.com/office/drawing/2014/main" id="{8028284F-0289-3B5C-9243-13CDA2772A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1961" y="1534474"/>
            <a:ext cx="8305380" cy="5121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88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GoCertify Article: Who Invented the Computer? TRADIC">
            <a:extLst>
              <a:ext uri="{FF2B5EF4-FFF2-40B4-BE49-F238E27FC236}">
                <a16:creationId xmlns:a16="http://schemas.microsoft.com/office/drawing/2014/main" id="{E0C2A529-B44D-3E8D-4278-0C622417DD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8811" y="3429000"/>
            <a:ext cx="4562475" cy="3419475"/>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a:extLst>
              <a:ext uri="{FF2B5EF4-FFF2-40B4-BE49-F238E27FC236}">
                <a16:creationId xmlns:a16="http://schemas.microsoft.com/office/drawing/2014/main" id="{3A9C7498-6D80-832C-ADDE-52D80A683716}"/>
              </a:ext>
            </a:extLst>
          </p:cNvPr>
          <p:cNvSpPr txBox="1"/>
          <p:nvPr/>
        </p:nvSpPr>
        <p:spPr>
          <a:xfrm>
            <a:off x="152401" y="214166"/>
            <a:ext cx="12039599" cy="3868431"/>
          </a:xfrm>
          <a:prstGeom prst="rect">
            <a:avLst/>
          </a:prstGeom>
          <a:noFill/>
        </p:spPr>
        <p:txBody>
          <a:bodyPr wrap="square">
            <a:spAutoFit/>
          </a:bodyPr>
          <a:lstStyle/>
          <a:p>
            <a:pPr>
              <a:lnSpc>
                <a:spcPct val="107000"/>
              </a:lnSpc>
              <a:spcAft>
                <a:spcPts val="800"/>
              </a:spcAft>
            </a:pPr>
            <a:r>
              <a:rPr lang="tr-TR" sz="2800" kern="100" dirty="0">
                <a:effectLst/>
                <a:latin typeface="Poppins" panose="00000500000000000000" pitchFamily="2" charset="-94"/>
                <a:ea typeface="Calibri" panose="020F0502020204030204" pitchFamily="34" charset="0"/>
                <a:cs typeface="Poppins" panose="00000500000000000000" pitchFamily="2" charset="-94"/>
              </a:rPr>
              <a:t>1960 ‘dan sonralar entegre devreler üretilmeye başlandı. Entegreler binlerce transistörü içerisinde bulunduran devre elemanları idi. IBM 360 entegre devre elemanının kullanıldığı ilk bilgisayarlardandır. </a:t>
            </a:r>
          </a:p>
          <a:p>
            <a:pPr>
              <a:lnSpc>
                <a:spcPct val="107000"/>
              </a:lnSpc>
              <a:spcAft>
                <a:spcPts val="800"/>
              </a:spcAft>
            </a:pPr>
            <a:r>
              <a:rPr lang="tr-TR" sz="2800" kern="100" dirty="0">
                <a:effectLst/>
                <a:latin typeface="Poppins" panose="00000500000000000000" pitchFamily="2" charset="-94"/>
                <a:ea typeface="Calibri" panose="020F0502020204030204" pitchFamily="34" charset="0"/>
                <a:cs typeface="Poppins" panose="00000500000000000000" pitchFamily="2" charset="-94"/>
              </a:rPr>
              <a:t>1970’den sonra entegreler daha da küçülerek mikro çip adındaki yapılara dönüştürülmüştür. Bu tarihten sonra mikro çip teknolojisi ve nano teknoloji gelişimi ile bilgisayarlar daha da küçülmüş ve daha da hızlanmıştır.</a:t>
            </a:r>
          </a:p>
        </p:txBody>
      </p:sp>
    </p:spTree>
    <p:extLst>
      <p:ext uri="{BB962C8B-B14F-4D97-AF65-F5344CB8AC3E}">
        <p14:creationId xmlns:p14="http://schemas.microsoft.com/office/powerpoint/2010/main" val="788620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2811C36C-AD9F-E42A-2718-3416220CAE89}"/>
              </a:ext>
            </a:extLst>
          </p:cNvPr>
          <p:cNvSpPr/>
          <p:nvPr/>
        </p:nvSpPr>
        <p:spPr>
          <a:xfrm>
            <a:off x="2159116" y="381298"/>
            <a:ext cx="7002238" cy="923330"/>
          </a:xfrm>
          <a:prstGeom prst="rect">
            <a:avLst/>
          </a:prstGeom>
          <a:noFill/>
        </p:spPr>
        <p:txBody>
          <a:bodyPr wrap="none" lIns="91440" tIns="45720" rIns="91440" bIns="45720">
            <a:spAutoFit/>
          </a:bodyPr>
          <a:lstStyle/>
          <a:p>
            <a:pPr algn="ctr"/>
            <a:r>
              <a:rPr lang="tr-TR" sz="5400" b="1" dirty="0" err="1">
                <a:ln w="22225">
                  <a:solidFill>
                    <a:schemeClr val="accent2"/>
                  </a:solidFill>
                  <a:prstDash val="solid"/>
                </a:ln>
                <a:solidFill>
                  <a:schemeClr val="accent2">
                    <a:lumMod val="40000"/>
                    <a:lumOff val="6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Analog’dan</a:t>
            </a:r>
            <a:r>
              <a:rPr lang="tr-TR" sz="5400" b="1" dirty="0">
                <a:ln w="22225">
                  <a:solidFill>
                    <a:schemeClr val="accent2"/>
                  </a:solidFill>
                  <a:prstDash val="solid"/>
                </a:ln>
                <a:solidFill>
                  <a:schemeClr val="accent2">
                    <a:lumMod val="40000"/>
                    <a:lumOff val="6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 </a:t>
            </a:r>
            <a:r>
              <a:rPr lang="tr-TR" sz="5400" b="1" dirty="0" err="1">
                <a:ln w="22225">
                  <a:solidFill>
                    <a:schemeClr val="accent2"/>
                  </a:solidFill>
                  <a:prstDash val="solid"/>
                </a:ln>
                <a:solidFill>
                  <a:schemeClr val="accent2">
                    <a:lumMod val="40000"/>
                    <a:lumOff val="6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Dijital’e</a:t>
            </a:r>
            <a:r>
              <a:rPr lang="tr-TR" sz="5400" b="1" dirty="0">
                <a:ln w="22225">
                  <a:solidFill>
                    <a:schemeClr val="accent2"/>
                  </a:solidFill>
                  <a:prstDash val="solid"/>
                </a:ln>
                <a:solidFill>
                  <a:schemeClr val="accent2">
                    <a:lumMod val="40000"/>
                    <a:lumOff val="6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 Geçiş</a:t>
            </a:r>
            <a:endParaRPr lang="tr-TR" sz="5400" b="1" cap="none" spc="0" dirty="0">
              <a:ln w="22225">
                <a:solidFill>
                  <a:schemeClr val="accent2"/>
                </a:solidFill>
                <a:prstDash val="solid"/>
              </a:ln>
              <a:solidFill>
                <a:schemeClr val="accent2">
                  <a:lumMod val="40000"/>
                  <a:lumOff val="60000"/>
                </a:schemeClr>
              </a:solidFill>
              <a:effectLst/>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4" name="Metin kutusu 3">
            <a:extLst>
              <a:ext uri="{FF2B5EF4-FFF2-40B4-BE49-F238E27FC236}">
                <a16:creationId xmlns:a16="http://schemas.microsoft.com/office/drawing/2014/main" id="{C7421446-C9E3-58FF-7A00-3A9990B1B307}"/>
              </a:ext>
            </a:extLst>
          </p:cNvPr>
          <p:cNvSpPr txBox="1"/>
          <p:nvPr/>
        </p:nvSpPr>
        <p:spPr>
          <a:xfrm>
            <a:off x="785813" y="1490008"/>
            <a:ext cx="9986961" cy="1938992"/>
          </a:xfrm>
          <a:prstGeom prst="rect">
            <a:avLst/>
          </a:prstGeom>
          <a:noFill/>
        </p:spPr>
        <p:txBody>
          <a:bodyPr wrap="square">
            <a:spAutoFit/>
          </a:bodyPr>
          <a:lstStyle/>
          <a:p>
            <a:r>
              <a:rPr lang="tr-TR" sz="2400" dirty="0">
                <a:latin typeface="Poppins" panose="00000500000000000000" pitchFamily="2" charset="-94"/>
                <a:cs typeface="Poppins" panose="00000500000000000000" pitchFamily="2" charset="-94"/>
              </a:rPr>
              <a:t>Analog demek, verilerin fiziksel formda olması demektir. Buradaki veriler gerçek hayatın bire bir yansımasıdır. </a:t>
            </a:r>
          </a:p>
          <a:p>
            <a:endParaRPr lang="tr-TR" sz="2400" dirty="0">
              <a:latin typeface="Poppins" panose="00000500000000000000" pitchFamily="2" charset="-94"/>
              <a:cs typeface="Poppins" panose="00000500000000000000" pitchFamily="2" charset="-94"/>
            </a:endParaRPr>
          </a:p>
          <a:p>
            <a:r>
              <a:rPr lang="tr-TR" sz="2400" dirty="0">
                <a:latin typeface="Poppins" panose="00000500000000000000" pitchFamily="2" charset="-94"/>
                <a:cs typeface="Poppins" panose="00000500000000000000" pitchFamily="2" charset="-94"/>
              </a:rPr>
              <a:t>Dijital ise verilerin sayısal formda olması demektir. Bu sayılar «İkili Sayı Sistemi» ile ifade edilir.</a:t>
            </a:r>
          </a:p>
        </p:txBody>
      </p:sp>
      <p:sp>
        <p:nvSpPr>
          <p:cNvPr id="5" name="Metin kutusu 4">
            <a:extLst>
              <a:ext uri="{FF2B5EF4-FFF2-40B4-BE49-F238E27FC236}">
                <a16:creationId xmlns:a16="http://schemas.microsoft.com/office/drawing/2014/main" id="{EB0082CD-7E00-DEFC-9D91-2862D0E2A0EB}"/>
              </a:ext>
            </a:extLst>
          </p:cNvPr>
          <p:cNvSpPr txBox="1"/>
          <p:nvPr/>
        </p:nvSpPr>
        <p:spPr>
          <a:xfrm>
            <a:off x="785813" y="3840302"/>
            <a:ext cx="9986961" cy="1384995"/>
          </a:xfrm>
          <a:prstGeom prst="rect">
            <a:avLst/>
          </a:prstGeom>
          <a:noFill/>
        </p:spPr>
        <p:txBody>
          <a:bodyPr wrap="square">
            <a:spAutoFit/>
          </a:bodyPr>
          <a:lstStyle/>
          <a:p>
            <a:r>
              <a:rPr lang="tr-TR" sz="2800" b="1" dirty="0">
                <a:latin typeface="Poppins" panose="00000500000000000000" pitchFamily="2" charset="-94"/>
                <a:cs typeface="Poppins" panose="00000500000000000000" pitchFamily="2" charset="-94"/>
              </a:rPr>
              <a:t>Onlu Sayı Sistemi Rakamları: 0, 1, 2, 3, 4, 5, 6, 7, 8, 9</a:t>
            </a:r>
          </a:p>
          <a:p>
            <a:endParaRPr lang="tr-TR" sz="2800" b="1" dirty="0">
              <a:latin typeface="Poppins" panose="00000500000000000000" pitchFamily="2" charset="-94"/>
              <a:cs typeface="Poppins" panose="00000500000000000000" pitchFamily="2" charset="-94"/>
            </a:endParaRPr>
          </a:p>
          <a:p>
            <a:r>
              <a:rPr lang="tr-TR" sz="2800" b="1" dirty="0">
                <a:latin typeface="Poppins" panose="00000500000000000000" pitchFamily="2" charset="-94"/>
                <a:cs typeface="Poppins" panose="00000500000000000000" pitchFamily="2" charset="-94"/>
              </a:rPr>
              <a:t>İkili Sayı Sistemi Rakamları: 0 ve 1</a:t>
            </a:r>
          </a:p>
        </p:txBody>
      </p:sp>
    </p:spTree>
    <p:extLst>
      <p:ext uri="{BB962C8B-B14F-4D97-AF65-F5344CB8AC3E}">
        <p14:creationId xmlns:p14="http://schemas.microsoft.com/office/powerpoint/2010/main" val="27298751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7069C-A69F-29DB-C75E-3766C86002C1}"/>
            </a:ext>
          </a:extLst>
        </p:cNvPr>
        <p:cNvGrpSpPr/>
        <p:nvPr/>
      </p:nvGrpSpPr>
      <p:grpSpPr>
        <a:xfrm>
          <a:off x="0" y="0"/>
          <a:ext cx="0" cy="0"/>
          <a:chOff x="0" y="0"/>
          <a:chExt cx="0" cy="0"/>
        </a:xfrm>
      </p:grpSpPr>
      <p:sp>
        <p:nvSpPr>
          <p:cNvPr id="2" name="Dikdörtgen 1">
            <a:extLst>
              <a:ext uri="{FF2B5EF4-FFF2-40B4-BE49-F238E27FC236}">
                <a16:creationId xmlns:a16="http://schemas.microsoft.com/office/drawing/2014/main" id="{4B4BF8CA-796A-0F17-8198-8CAFEBA0246B}"/>
              </a:ext>
            </a:extLst>
          </p:cNvPr>
          <p:cNvSpPr/>
          <p:nvPr/>
        </p:nvSpPr>
        <p:spPr>
          <a:xfrm>
            <a:off x="2378595" y="202705"/>
            <a:ext cx="6591869" cy="923330"/>
          </a:xfrm>
          <a:prstGeom prst="rect">
            <a:avLst/>
          </a:prstGeom>
          <a:noFill/>
        </p:spPr>
        <p:txBody>
          <a:bodyPr wrap="none" lIns="91440" tIns="45720" rIns="91440" bIns="45720">
            <a:spAutoFit/>
          </a:bodyPr>
          <a:lstStyle/>
          <a:p>
            <a:pPr algn="ctr"/>
            <a:r>
              <a:rPr lang="tr-TR" sz="5400" b="1" dirty="0">
                <a:ln w="22225">
                  <a:solidFill>
                    <a:schemeClr val="accent2"/>
                  </a:solidFill>
                  <a:prstDash val="solid"/>
                </a:ln>
                <a:solidFill>
                  <a:schemeClr val="accent2">
                    <a:lumMod val="40000"/>
                    <a:lumOff val="6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Bilgisayar Kısaca Nedir?</a:t>
            </a:r>
            <a:endParaRPr lang="tr-TR" sz="5400" b="1" cap="none" spc="0" dirty="0">
              <a:ln w="22225">
                <a:solidFill>
                  <a:schemeClr val="accent2"/>
                </a:solidFill>
                <a:prstDash val="solid"/>
              </a:ln>
              <a:solidFill>
                <a:schemeClr val="accent2">
                  <a:lumMod val="40000"/>
                  <a:lumOff val="60000"/>
                </a:schemeClr>
              </a:solidFill>
              <a:effectLst/>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4" name="Metin kutusu 3">
            <a:extLst>
              <a:ext uri="{FF2B5EF4-FFF2-40B4-BE49-F238E27FC236}">
                <a16:creationId xmlns:a16="http://schemas.microsoft.com/office/drawing/2014/main" id="{01CE4A32-3F8F-088D-BC3A-55E04C58A741}"/>
              </a:ext>
            </a:extLst>
          </p:cNvPr>
          <p:cNvSpPr txBox="1"/>
          <p:nvPr/>
        </p:nvSpPr>
        <p:spPr>
          <a:xfrm>
            <a:off x="821531" y="1126035"/>
            <a:ext cx="9986961" cy="5262979"/>
          </a:xfrm>
          <a:prstGeom prst="rect">
            <a:avLst/>
          </a:prstGeom>
          <a:noFill/>
        </p:spPr>
        <p:txBody>
          <a:bodyPr wrap="square">
            <a:spAutoFit/>
          </a:bodyPr>
          <a:lstStyle/>
          <a:p>
            <a:r>
              <a:rPr lang="tr-TR" sz="2400" dirty="0">
                <a:latin typeface="Poppins" panose="00000500000000000000" pitchFamily="2" charset="-94"/>
                <a:cs typeface="Poppins" panose="00000500000000000000" pitchFamily="2" charset="-94"/>
              </a:rPr>
              <a:t>Bilgisayarlar giriş ve çıkış birimleri arasında, 0 ve 1 değerlerini elektriksel olarak işleyip dönüştüren hesaplayıcılardır. </a:t>
            </a:r>
          </a:p>
          <a:p>
            <a:endParaRPr lang="tr-TR" sz="2400" dirty="0">
              <a:latin typeface="Poppins" panose="00000500000000000000" pitchFamily="2" charset="-94"/>
              <a:cs typeface="Poppins" panose="00000500000000000000" pitchFamily="2" charset="-94"/>
            </a:endParaRPr>
          </a:p>
          <a:p>
            <a:r>
              <a:rPr lang="tr-TR" sz="2400" dirty="0">
                <a:latin typeface="Poppins" panose="00000500000000000000" pitchFamily="2" charset="-94"/>
                <a:cs typeface="Poppins" panose="00000500000000000000" pitchFamily="2" charset="-94"/>
              </a:rPr>
              <a:t>Geçici ve kalıcı hafızaları ile bu dönüşümlerdeki bilgiler farklı amaçlar için kullanılabilir.</a:t>
            </a:r>
          </a:p>
          <a:p>
            <a:endParaRPr lang="tr-TR" sz="2400" dirty="0">
              <a:latin typeface="Poppins" panose="00000500000000000000" pitchFamily="2" charset="-94"/>
              <a:cs typeface="Poppins" panose="00000500000000000000" pitchFamily="2" charset="-94"/>
            </a:endParaRPr>
          </a:p>
          <a:p>
            <a:r>
              <a:rPr lang="tr-TR" sz="2400" b="1" dirty="0">
                <a:latin typeface="Poppins" panose="00000500000000000000" pitchFamily="2" charset="-94"/>
                <a:cs typeface="Poppins" panose="00000500000000000000" pitchFamily="2" charset="-94"/>
              </a:rPr>
              <a:t>Bilgisayarı oluşturan en temel parçalar (donanımlar) şunlardır:</a:t>
            </a:r>
          </a:p>
          <a:p>
            <a:endParaRPr lang="tr-TR" sz="2400" b="1" dirty="0">
              <a:latin typeface="Poppins" panose="00000500000000000000" pitchFamily="2" charset="-94"/>
              <a:cs typeface="Poppins" panose="00000500000000000000" pitchFamily="2" charset="-94"/>
            </a:endParaRPr>
          </a:p>
          <a:p>
            <a:r>
              <a:rPr lang="tr-TR" sz="2400" b="1" dirty="0">
                <a:latin typeface="Poppins" panose="00000500000000000000" pitchFamily="2" charset="-94"/>
                <a:cs typeface="Poppins" panose="00000500000000000000" pitchFamily="2" charset="-94"/>
              </a:rPr>
              <a:t>Anakart, İşlemci, RAM Bellek, Ekran Kartı ve Güç Kaynağı</a:t>
            </a:r>
          </a:p>
          <a:p>
            <a:endParaRPr lang="tr-TR" sz="2400" b="1" dirty="0">
              <a:latin typeface="Poppins" panose="00000500000000000000" pitchFamily="2" charset="-94"/>
              <a:cs typeface="Poppins" panose="00000500000000000000" pitchFamily="2" charset="-94"/>
            </a:endParaRPr>
          </a:p>
          <a:p>
            <a:r>
              <a:rPr lang="tr-TR" sz="2400" dirty="0">
                <a:latin typeface="Poppins" panose="00000500000000000000" pitchFamily="2" charset="-94"/>
                <a:cs typeface="Poppins" panose="00000500000000000000" pitchFamily="2" charset="-94"/>
              </a:rPr>
              <a:t>Geriye kalan klavye, fare, monitör, ses kartı, yazıcı, hoparlör, mikrofon vb. tüm donanımlar bu temel parçalara takılır.</a:t>
            </a:r>
          </a:p>
          <a:p>
            <a:r>
              <a:rPr lang="tr-TR" sz="2400" dirty="0">
                <a:latin typeface="Poppins" panose="00000500000000000000" pitchFamily="2" charset="-94"/>
                <a:cs typeface="Poppins" panose="00000500000000000000" pitchFamily="2" charset="-94"/>
              </a:rPr>
              <a:t>Anakart en büyük donanımdır.</a:t>
            </a:r>
          </a:p>
        </p:txBody>
      </p:sp>
    </p:spTree>
    <p:extLst>
      <p:ext uri="{BB962C8B-B14F-4D97-AF65-F5344CB8AC3E}">
        <p14:creationId xmlns:p14="http://schemas.microsoft.com/office/powerpoint/2010/main" val="187801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DF4A63EA-EF42-D176-9D9A-6D5B4FECDADD}"/>
              </a:ext>
            </a:extLst>
          </p:cNvPr>
          <p:cNvSpPr/>
          <p:nvPr/>
        </p:nvSpPr>
        <p:spPr>
          <a:xfrm>
            <a:off x="3193932" y="538462"/>
            <a:ext cx="4918334" cy="923330"/>
          </a:xfrm>
          <a:prstGeom prst="rect">
            <a:avLst/>
          </a:prstGeom>
          <a:noFill/>
        </p:spPr>
        <p:txBody>
          <a:bodyPr wrap="none" lIns="91440" tIns="45720" rIns="91440" bIns="45720">
            <a:spAutoFit/>
          </a:bodyPr>
          <a:lstStyle/>
          <a:p>
            <a:pPr algn="ctr"/>
            <a:r>
              <a:rPr lang="tr-TR" sz="5400" b="1" dirty="0">
                <a:ln w="22225">
                  <a:solidFill>
                    <a:schemeClr val="accent2"/>
                  </a:solidFill>
                  <a:prstDash val="solid"/>
                </a:ln>
                <a:solidFill>
                  <a:schemeClr val="accent2">
                    <a:lumMod val="40000"/>
                    <a:lumOff val="6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Bilgisayar (İnsan)</a:t>
            </a:r>
            <a:endParaRPr lang="tr-TR" sz="5400" b="1" cap="none" spc="0" dirty="0">
              <a:ln w="22225">
                <a:solidFill>
                  <a:schemeClr val="accent2"/>
                </a:solidFill>
                <a:prstDash val="solid"/>
              </a:ln>
              <a:solidFill>
                <a:schemeClr val="accent2">
                  <a:lumMod val="40000"/>
                  <a:lumOff val="60000"/>
                </a:schemeClr>
              </a:solidFill>
              <a:effectLst/>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3" name="Dikdörtgen 2">
            <a:extLst>
              <a:ext uri="{FF2B5EF4-FFF2-40B4-BE49-F238E27FC236}">
                <a16:creationId xmlns:a16="http://schemas.microsoft.com/office/drawing/2014/main" id="{13B9B6AA-0B72-1CDD-9460-EB88E5BADFB5}"/>
              </a:ext>
            </a:extLst>
          </p:cNvPr>
          <p:cNvSpPr/>
          <p:nvPr/>
        </p:nvSpPr>
        <p:spPr>
          <a:xfrm>
            <a:off x="1580921" y="2417268"/>
            <a:ext cx="2643672" cy="1754326"/>
          </a:xfrm>
          <a:prstGeom prst="rect">
            <a:avLst/>
          </a:prstGeom>
          <a:noFill/>
        </p:spPr>
        <p:txBody>
          <a:bodyPr wrap="none" lIns="91440" tIns="45720" rIns="91440" bIns="45720">
            <a:spAutoFit/>
          </a:bodyPr>
          <a:lstStyle/>
          <a:p>
            <a:pPr algn="ctr"/>
            <a:r>
              <a:rPr lang="tr-TR" sz="5400" b="1" dirty="0">
                <a:ln w="22225">
                  <a:solidFill>
                    <a:schemeClr val="accent2"/>
                  </a:solidFill>
                  <a:prstDash val="solid"/>
                </a:ln>
                <a:solidFill>
                  <a:schemeClr val="accent2">
                    <a:lumMod val="40000"/>
                    <a:lumOff val="6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Donanım</a:t>
            </a:r>
          </a:p>
          <a:p>
            <a:pPr algn="ctr"/>
            <a:r>
              <a:rPr lang="tr-TR" sz="5400" b="1" cap="none" spc="0" dirty="0">
                <a:ln w="22225">
                  <a:solidFill>
                    <a:schemeClr val="accent2"/>
                  </a:solidFill>
                  <a:prstDash val="solid"/>
                </a:ln>
                <a:solidFill>
                  <a:schemeClr val="accent2">
                    <a:lumMod val="40000"/>
                    <a:lumOff val="60000"/>
                  </a:schemeClr>
                </a:solidFill>
                <a:effectLst/>
                <a:latin typeface="Open Sans Condensed" panose="020B0806030504020204" pitchFamily="34" charset="0"/>
                <a:ea typeface="Open Sans Condensed" panose="020B0806030504020204" pitchFamily="34" charset="0"/>
                <a:cs typeface="Open Sans Condensed" panose="020B0806030504020204" pitchFamily="34" charset="0"/>
              </a:rPr>
              <a:t>(Beden)</a:t>
            </a:r>
          </a:p>
        </p:txBody>
      </p:sp>
      <p:sp>
        <p:nvSpPr>
          <p:cNvPr id="4" name="Dikdörtgen 3">
            <a:extLst>
              <a:ext uri="{FF2B5EF4-FFF2-40B4-BE49-F238E27FC236}">
                <a16:creationId xmlns:a16="http://schemas.microsoft.com/office/drawing/2014/main" id="{7011F0A1-4F0B-D779-F40F-B7896763785F}"/>
              </a:ext>
            </a:extLst>
          </p:cNvPr>
          <p:cNvSpPr/>
          <p:nvPr/>
        </p:nvSpPr>
        <p:spPr>
          <a:xfrm>
            <a:off x="7465142" y="2360118"/>
            <a:ext cx="2119491" cy="1754326"/>
          </a:xfrm>
          <a:prstGeom prst="rect">
            <a:avLst/>
          </a:prstGeom>
          <a:noFill/>
        </p:spPr>
        <p:txBody>
          <a:bodyPr wrap="none" lIns="91440" tIns="45720" rIns="91440" bIns="45720">
            <a:spAutoFit/>
          </a:bodyPr>
          <a:lstStyle/>
          <a:p>
            <a:pPr algn="ctr"/>
            <a:r>
              <a:rPr lang="tr-TR" sz="5400" b="1" dirty="0">
                <a:ln w="22225">
                  <a:solidFill>
                    <a:schemeClr val="accent2"/>
                  </a:solidFill>
                  <a:prstDash val="solid"/>
                </a:ln>
                <a:solidFill>
                  <a:schemeClr val="accent2">
                    <a:lumMod val="40000"/>
                    <a:lumOff val="6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Yazılım</a:t>
            </a:r>
          </a:p>
          <a:p>
            <a:pPr algn="ctr"/>
            <a:r>
              <a:rPr lang="tr-TR" sz="5400" b="1" cap="none" spc="0" dirty="0">
                <a:ln w="22225">
                  <a:solidFill>
                    <a:schemeClr val="accent2"/>
                  </a:solidFill>
                  <a:prstDash val="solid"/>
                </a:ln>
                <a:solidFill>
                  <a:schemeClr val="accent2">
                    <a:lumMod val="40000"/>
                    <a:lumOff val="60000"/>
                  </a:schemeClr>
                </a:solidFill>
                <a:effectLst/>
                <a:latin typeface="Open Sans Condensed" panose="020B0806030504020204" pitchFamily="34" charset="0"/>
                <a:ea typeface="Open Sans Condensed" panose="020B0806030504020204" pitchFamily="34" charset="0"/>
                <a:cs typeface="Open Sans Condensed" panose="020B0806030504020204" pitchFamily="34" charset="0"/>
              </a:rPr>
              <a:t>(Ruh)</a:t>
            </a:r>
          </a:p>
        </p:txBody>
      </p:sp>
      <p:cxnSp>
        <p:nvCxnSpPr>
          <p:cNvPr id="6" name="Düz Ok Bağlayıcısı 5">
            <a:extLst>
              <a:ext uri="{FF2B5EF4-FFF2-40B4-BE49-F238E27FC236}">
                <a16:creationId xmlns:a16="http://schemas.microsoft.com/office/drawing/2014/main" id="{83AF0F44-0C26-6FD5-BBF4-7891D6875949}"/>
              </a:ext>
            </a:extLst>
          </p:cNvPr>
          <p:cNvCxnSpPr/>
          <p:nvPr/>
        </p:nvCxnSpPr>
        <p:spPr>
          <a:xfrm flipH="1">
            <a:off x="3779044" y="1593056"/>
            <a:ext cx="1200150" cy="82421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 name="Düz Ok Bağlayıcısı 6">
            <a:extLst>
              <a:ext uri="{FF2B5EF4-FFF2-40B4-BE49-F238E27FC236}">
                <a16:creationId xmlns:a16="http://schemas.microsoft.com/office/drawing/2014/main" id="{0E9C0FFD-1A2E-64EE-2796-D674EFA94203}"/>
              </a:ext>
            </a:extLst>
          </p:cNvPr>
          <p:cNvCxnSpPr>
            <a:cxnSpLocks/>
          </p:cNvCxnSpPr>
          <p:nvPr/>
        </p:nvCxnSpPr>
        <p:spPr>
          <a:xfrm>
            <a:off x="6500813" y="1535906"/>
            <a:ext cx="1585912" cy="75009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9" name="Metin kutusu 8">
            <a:extLst>
              <a:ext uri="{FF2B5EF4-FFF2-40B4-BE49-F238E27FC236}">
                <a16:creationId xmlns:a16="http://schemas.microsoft.com/office/drawing/2014/main" id="{30190833-8E51-47BE-5E2A-E0635C235D30}"/>
              </a:ext>
            </a:extLst>
          </p:cNvPr>
          <p:cNvSpPr txBox="1"/>
          <p:nvPr/>
        </p:nvSpPr>
        <p:spPr>
          <a:xfrm>
            <a:off x="659618" y="4295448"/>
            <a:ext cx="9986961" cy="2308324"/>
          </a:xfrm>
          <a:prstGeom prst="rect">
            <a:avLst/>
          </a:prstGeom>
          <a:noFill/>
        </p:spPr>
        <p:txBody>
          <a:bodyPr wrap="square">
            <a:spAutoFit/>
          </a:bodyPr>
          <a:lstStyle/>
          <a:p>
            <a:r>
              <a:rPr lang="tr-TR" sz="2400" dirty="0">
                <a:latin typeface="Poppins" panose="00000500000000000000" pitchFamily="2" charset="-94"/>
                <a:cs typeface="Poppins" panose="00000500000000000000" pitchFamily="2" charset="-94"/>
              </a:rPr>
              <a:t>Donanım: Bilgisayarın elle tutulabilen, gözle görülebilen tüm fiziksel parçalarıdır.</a:t>
            </a:r>
          </a:p>
          <a:p>
            <a:endParaRPr lang="tr-TR" sz="2400" dirty="0">
              <a:latin typeface="Poppins" panose="00000500000000000000" pitchFamily="2" charset="-94"/>
              <a:cs typeface="Poppins" panose="00000500000000000000" pitchFamily="2" charset="-94"/>
            </a:endParaRPr>
          </a:p>
          <a:p>
            <a:r>
              <a:rPr lang="tr-TR" sz="2400" dirty="0">
                <a:latin typeface="Poppins" panose="00000500000000000000" pitchFamily="2" charset="-94"/>
                <a:cs typeface="Poppins" panose="00000500000000000000" pitchFamily="2" charset="-94"/>
              </a:rPr>
              <a:t>Yazılım: Donanım birimlerine gelen elektrik sinyallerini anlamlı bir şekilde kullanmak üzere geliştirilmiş kod adı verilen yapılardır. Bu yapılar temelinde 0 ve 1’lerden oluşur ve donanımları yönlendirir.</a:t>
            </a:r>
          </a:p>
        </p:txBody>
      </p:sp>
    </p:spTree>
    <p:extLst>
      <p:ext uri="{BB962C8B-B14F-4D97-AF65-F5344CB8AC3E}">
        <p14:creationId xmlns:p14="http://schemas.microsoft.com/office/powerpoint/2010/main" val="4288746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F5EC5-D234-914F-5C67-EBF71F5B0726}"/>
            </a:ext>
          </a:extLst>
        </p:cNvPr>
        <p:cNvGrpSpPr/>
        <p:nvPr/>
      </p:nvGrpSpPr>
      <p:grpSpPr>
        <a:xfrm>
          <a:off x="0" y="0"/>
          <a:ext cx="0" cy="0"/>
          <a:chOff x="0" y="0"/>
          <a:chExt cx="0" cy="0"/>
        </a:xfrm>
      </p:grpSpPr>
      <p:sp>
        <p:nvSpPr>
          <p:cNvPr id="2" name="Dikdörtgen 1">
            <a:extLst>
              <a:ext uri="{FF2B5EF4-FFF2-40B4-BE49-F238E27FC236}">
                <a16:creationId xmlns:a16="http://schemas.microsoft.com/office/drawing/2014/main" id="{2606D020-BC23-D0B9-8E09-30EEF900AC2B}"/>
              </a:ext>
            </a:extLst>
          </p:cNvPr>
          <p:cNvSpPr/>
          <p:nvPr/>
        </p:nvSpPr>
        <p:spPr>
          <a:xfrm>
            <a:off x="184091" y="202705"/>
            <a:ext cx="10980891" cy="923330"/>
          </a:xfrm>
          <a:prstGeom prst="rect">
            <a:avLst/>
          </a:prstGeom>
          <a:noFill/>
        </p:spPr>
        <p:txBody>
          <a:bodyPr wrap="none" lIns="91440" tIns="45720" rIns="91440" bIns="45720">
            <a:spAutoFit/>
          </a:bodyPr>
          <a:lstStyle/>
          <a:p>
            <a:pPr algn="ctr"/>
            <a:r>
              <a:rPr lang="tr-TR" sz="5400" b="1" dirty="0">
                <a:ln w="22225">
                  <a:solidFill>
                    <a:schemeClr val="accent2"/>
                  </a:solidFill>
                  <a:prstDash val="solid"/>
                </a:ln>
                <a:solidFill>
                  <a:schemeClr val="accent2">
                    <a:lumMod val="40000"/>
                    <a:lumOff val="6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Bilgisayarı Oluşturan Temel Donanımlar</a:t>
            </a:r>
            <a:endParaRPr lang="tr-TR" sz="5400" b="1" cap="none" spc="0" dirty="0">
              <a:ln w="22225">
                <a:solidFill>
                  <a:schemeClr val="accent2"/>
                </a:solidFill>
                <a:prstDash val="solid"/>
              </a:ln>
              <a:solidFill>
                <a:schemeClr val="accent2">
                  <a:lumMod val="40000"/>
                  <a:lumOff val="60000"/>
                </a:schemeClr>
              </a:solidFill>
              <a:effectLst/>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4" name="Metin kutusu 3">
            <a:extLst>
              <a:ext uri="{FF2B5EF4-FFF2-40B4-BE49-F238E27FC236}">
                <a16:creationId xmlns:a16="http://schemas.microsoft.com/office/drawing/2014/main" id="{B4610E41-DE82-9FD0-ECE0-7AE78C431C2C}"/>
              </a:ext>
            </a:extLst>
          </p:cNvPr>
          <p:cNvSpPr txBox="1"/>
          <p:nvPr/>
        </p:nvSpPr>
        <p:spPr>
          <a:xfrm>
            <a:off x="821531" y="1126035"/>
            <a:ext cx="9986961" cy="2308324"/>
          </a:xfrm>
          <a:prstGeom prst="rect">
            <a:avLst/>
          </a:prstGeom>
          <a:noFill/>
        </p:spPr>
        <p:txBody>
          <a:bodyPr wrap="square">
            <a:spAutoFit/>
          </a:bodyPr>
          <a:lstStyle/>
          <a:p>
            <a:r>
              <a:rPr lang="tr-TR" sz="2400" b="1" dirty="0">
                <a:latin typeface="Poppins" panose="00000500000000000000" pitchFamily="2" charset="-94"/>
                <a:cs typeface="Poppins" panose="00000500000000000000" pitchFamily="2" charset="-94"/>
              </a:rPr>
              <a:t>Bilgisayarı oluşturan en temel parçalar (donanımlar) şunlardır:</a:t>
            </a:r>
          </a:p>
          <a:p>
            <a:endParaRPr lang="tr-TR" sz="2400" b="1" dirty="0">
              <a:latin typeface="Poppins" panose="00000500000000000000" pitchFamily="2" charset="-94"/>
              <a:cs typeface="Poppins" panose="00000500000000000000" pitchFamily="2" charset="-94"/>
            </a:endParaRPr>
          </a:p>
          <a:p>
            <a:r>
              <a:rPr lang="tr-TR" sz="2400" b="1" dirty="0">
                <a:latin typeface="Poppins" panose="00000500000000000000" pitchFamily="2" charset="-94"/>
                <a:cs typeface="Poppins" panose="00000500000000000000" pitchFamily="2" charset="-94"/>
              </a:rPr>
              <a:t>Anakart, İşlemci, RAM Bellek, Ekran Kartı ve Güç Kaynağı</a:t>
            </a:r>
          </a:p>
          <a:p>
            <a:endParaRPr lang="tr-TR" sz="2400" b="1" dirty="0">
              <a:latin typeface="Poppins" panose="00000500000000000000" pitchFamily="2" charset="-94"/>
              <a:cs typeface="Poppins" panose="00000500000000000000" pitchFamily="2" charset="-94"/>
            </a:endParaRPr>
          </a:p>
          <a:p>
            <a:r>
              <a:rPr lang="tr-TR" sz="2400" dirty="0">
                <a:latin typeface="Poppins" panose="00000500000000000000" pitchFamily="2" charset="-94"/>
                <a:cs typeface="Poppins" panose="00000500000000000000" pitchFamily="2" charset="-94"/>
              </a:rPr>
              <a:t>Anakart en büyük donanımdır.</a:t>
            </a:r>
          </a:p>
        </p:txBody>
      </p:sp>
      <p:sp>
        <p:nvSpPr>
          <p:cNvPr id="3" name="Dikdörtgen 2">
            <a:extLst>
              <a:ext uri="{FF2B5EF4-FFF2-40B4-BE49-F238E27FC236}">
                <a16:creationId xmlns:a16="http://schemas.microsoft.com/office/drawing/2014/main" id="{2089D2F5-8F44-A117-9E21-42DF3158C554}"/>
              </a:ext>
            </a:extLst>
          </p:cNvPr>
          <p:cNvSpPr/>
          <p:nvPr/>
        </p:nvSpPr>
        <p:spPr>
          <a:xfrm>
            <a:off x="3421856" y="3887450"/>
            <a:ext cx="3571875" cy="2528887"/>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tr-TR" sz="2800" dirty="0">
                <a:solidFill>
                  <a:srgbClr val="FF0000"/>
                </a:solidFill>
                <a:latin typeface="Poppins" panose="00000500000000000000" pitchFamily="2" charset="-94"/>
                <a:cs typeface="Poppins" panose="00000500000000000000" pitchFamily="2" charset="-94"/>
              </a:rPr>
              <a:t>ANAKART</a:t>
            </a:r>
          </a:p>
          <a:p>
            <a:pPr marL="342900" indent="-342900">
              <a:buFont typeface="Arial" panose="020B0604020202020204" pitchFamily="34" charset="0"/>
              <a:buChar char="•"/>
            </a:pPr>
            <a:r>
              <a:rPr lang="tr-TR" sz="2800" dirty="0">
                <a:solidFill>
                  <a:srgbClr val="FF0000"/>
                </a:solidFill>
                <a:latin typeface="Poppins" panose="00000500000000000000" pitchFamily="2" charset="-94"/>
                <a:cs typeface="Poppins" panose="00000500000000000000" pitchFamily="2" charset="-94"/>
              </a:rPr>
              <a:t>İŞLEMCİ</a:t>
            </a:r>
          </a:p>
          <a:p>
            <a:pPr marL="342900" indent="-342900">
              <a:buFont typeface="Arial" panose="020B0604020202020204" pitchFamily="34" charset="0"/>
              <a:buChar char="•"/>
            </a:pPr>
            <a:r>
              <a:rPr lang="tr-TR" sz="2800" dirty="0">
                <a:solidFill>
                  <a:srgbClr val="FF0000"/>
                </a:solidFill>
                <a:latin typeface="Poppins" panose="00000500000000000000" pitchFamily="2" charset="-94"/>
                <a:cs typeface="Poppins" panose="00000500000000000000" pitchFamily="2" charset="-94"/>
              </a:rPr>
              <a:t>RAM BELLEK</a:t>
            </a:r>
          </a:p>
          <a:p>
            <a:pPr marL="342900" indent="-342900">
              <a:buFont typeface="Arial" panose="020B0604020202020204" pitchFamily="34" charset="0"/>
              <a:buChar char="•"/>
            </a:pPr>
            <a:r>
              <a:rPr lang="tr-TR" sz="2800" dirty="0">
                <a:solidFill>
                  <a:srgbClr val="FF0000"/>
                </a:solidFill>
                <a:latin typeface="Poppins" panose="00000500000000000000" pitchFamily="2" charset="-94"/>
                <a:cs typeface="Poppins" panose="00000500000000000000" pitchFamily="2" charset="-94"/>
              </a:rPr>
              <a:t>EKRAN KARTI</a:t>
            </a:r>
          </a:p>
          <a:p>
            <a:pPr marL="342900" indent="-342900">
              <a:buFont typeface="Arial" panose="020B0604020202020204" pitchFamily="34" charset="0"/>
              <a:buChar char="•"/>
            </a:pPr>
            <a:r>
              <a:rPr lang="tr-TR" sz="2800" dirty="0">
                <a:solidFill>
                  <a:srgbClr val="FF0000"/>
                </a:solidFill>
                <a:latin typeface="Poppins" panose="00000500000000000000" pitchFamily="2" charset="-94"/>
                <a:cs typeface="Poppins" panose="00000500000000000000" pitchFamily="2" charset="-94"/>
              </a:rPr>
              <a:t>GÜÇ KAYNAĞI</a:t>
            </a:r>
          </a:p>
        </p:txBody>
      </p:sp>
    </p:spTree>
    <p:extLst>
      <p:ext uri="{BB962C8B-B14F-4D97-AF65-F5344CB8AC3E}">
        <p14:creationId xmlns:p14="http://schemas.microsoft.com/office/powerpoint/2010/main" val="2348354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B370A-C1AC-EB35-EFA1-51FBAAC95598}"/>
            </a:ext>
          </a:extLst>
        </p:cNvPr>
        <p:cNvGrpSpPr/>
        <p:nvPr/>
      </p:nvGrpSpPr>
      <p:grpSpPr>
        <a:xfrm>
          <a:off x="0" y="0"/>
          <a:ext cx="0" cy="0"/>
          <a:chOff x="0" y="0"/>
          <a:chExt cx="0" cy="0"/>
        </a:xfrm>
      </p:grpSpPr>
      <p:sp>
        <p:nvSpPr>
          <p:cNvPr id="2" name="Dikdörtgen 1">
            <a:extLst>
              <a:ext uri="{FF2B5EF4-FFF2-40B4-BE49-F238E27FC236}">
                <a16:creationId xmlns:a16="http://schemas.microsoft.com/office/drawing/2014/main" id="{044144A9-046A-1804-09C6-4BA8E6FAFBEF}"/>
              </a:ext>
            </a:extLst>
          </p:cNvPr>
          <p:cNvSpPr/>
          <p:nvPr/>
        </p:nvSpPr>
        <p:spPr>
          <a:xfrm>
            <a:off x="2536813" y="49119"/>
            <a:ext cx="7027885" cy="769441"/>
          </a:xfrm>
          <a:prstGeom prst="rect">
            <a:avLst/>
          </a:prstGeom>
          <a:noFill/>
        </p:spPr>
        <p:txBody>
          <a:bodyPr wrap="none" lIns="91440" tIns="45720" rIns="91440" bIns="45720">
            <a:spAutoFit/>
          </a:bodyPr>
          <a:lstStyle/>
          <a:p>
            <a:pPr algn="ctr"/>
            <a:r>
              <a:rPr lang="tr-TR" sz="4400" b="1" cap="none" spc="0" dirty="0">
                <a:ln w="22225">
                  <a:solidFill>
                    <a:schemeClr val="accent2"/>
                  </a:solidFill>
                  <a:prstDash val="solid"/>
                </a:ln>
                <a:solidFill>
                  <a:schemeClr val="accent2">
                    <a:lumMod val="40000"/>
                    <a:lumOff val="60000"/>
                  </a:schemeClr>
                </a:solidFill>
                <a:effectLst/>
                <a:latin typeface="Open Sans Condensed" panose="020B0806030504020204" pitchFamily="34" charset="0"/>
                <a:ea typeface="Open Sans Condensed" panose="020B0806030504020204" pitchFamily="34" charset="0"/>
                <a:cs typeface="Open Sans Condensed" panose="020B0806030504020204" pitchFamily="34" charset="0"/>
              </a:rPr>
              <a:t>Giriş, Çıkı</a:t>
            </a:r>
            <a:r>
              <a:rPr lang="tr-TR" sz="4400" b="1" dirty="0">
                <a:ln w="22225">
                  <a:solidFill>
                    <a:schemeClr val="accent2"/>
                  </a:solidFill>
                  <a:prstDash val="solid"/>
                </a:ln>
                <a:solidFill>
                  <a:schemeClr val="accent2">
                    <a:lumMod val="40000"/>
                    <a:lumOff val="6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ş, Giriş/Çıkış Birimleri</a:t>
            </a:r>
            <a:endParaRPr lang="tr-TR" sz="4400" b="1" cap="none" spc="0" dirty="0">
              <a:ln w="22225">
                <a:solidFill>
                  <a:schemeClr val="accent2"/>
                </a:solidFill>
                <a:prstDash val="solid"/>
              </a:ln>
              <a:solidFill>
                <a:schemeClr val="accent2">
                  <a:lumMod val="40000"/>
                  <a:lumOff val="60000"/>
                </a:schemeClr>
              </a:solidFill>
              <a:effectLst/>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4" name="Metin kutusu 3">
            <a:extLst>
              <a:ext uri="{FF2B5EF4-FFF2-40B4-BE49-F238E27FC236}">
                <a16:creationId xmlns:a16="http://schemas.microsoft.com/office/drawing/2014/main" id="{1B88F523-5B7F-D2B3-EC57-B01617103725}"/>
              </a:ext>
            </a:extLst>
          </p:cNvPr>
          <p:cNvSpPr txBox="1"/>
          <p:nvPr/>
        </p:nvSpPr>
        <p:spPr>
          <a:xfrm>
            <a:off x="866775" y="856485"/>
            <a:ext cx="10458450" cy="707886"/>
          </a:xfrm>
          <a:prstGeom prst="rect">
            <a:avLst/>
          </a:prstGeom>
          <a:noFill/>
        </p:spPr>
        <p:txBody>
          <a:bodyPr wrap="square">
            <a:spAutoFit/>
          </a:bodyPr>
          <a:lstStyle/>
          <a:p>
            <a:r>
              <a:rPr lang="tr-TR" sz="2000" dirty="0">
                <a:latin typeface="Poppins" panose="00000500000000000000" pitchFamily="2" charset="-94"/>
                <a:cs typeface="Poppins" panose="00000500000000000000" pitchFamily="2" charset="-94"/>
              </a:rPr>
              <a:t>Geriye kalan klavye, fare, monitör, yazıcı, hoparlör, mikrofon vb. tüm donanımlar anakarta ve ekran kartına takılır.</a:t>
            </a:r>
          </a:p>
        </p:txBody>
      </p:sp>
      <p:sp>
        <p:nvSpPr>
          <p:cNvPr id="3" name="Dikdörtgen 2">
            <a:extLst>
              <a:ext uri="{FF2B5EF4-FFF2-40B4-BE49-F238E27FC236}">
                <a16:creationId xmlns:a16="http://schemas.microsoft.com/office/drawing/2014/main" id="{A1600DFB-D2E8-6757-6D5E-3413613C0EFA}"/>
              </a:ext>
            </a:extLst>
          </p:cNvPr>
          <p:cNvSpPr/>
          <p:nvPr/>
        </p:nvSpPr>
        <p:spPr>
          <a:xfrm>
            <a:off x="4865790" y="1914517"/>
            <a:ext cx="2792314" cy="2013906"/>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tr-TR" sz="2400" dirty="0">
                <a:solidFill>
                  <a:srgbClr val="FF0000"/>
                </a:solidFill>
                <a:latin typeface="Poppins" panose="00000500000000000000" pitchFamily="2" charset="-94"/>
                <a:cs typeface="Poppins" panose="00000500000000000000" pitchFamily="2" charset="-94"/>
              </a:rPr>
              <a:t>ANAKART</a:t>
            </a:r>
          </a:p>
          <a:p>
            <a:pPr marL="342900" indent="-342900">
              <a:buFont typeface="Arial" panose="020B0604020202020204" pitchFamily="34" charset="0"/>
              <a:buChar char="•"/>
            </a:pPr>
            <a:r>
              <a:rPr lang="tr-TR" sz="2400" dirty="0">
                <a:solidFill>
                  <a:srgbClr val="FF0000"/>
                </a:solidFill>
                <a:latin typeface="Poppins" panose="00000500000000000000" pitchFamily="2" charset="-94"/>
                <a:cs typeface="Poppins" panose="00000500000000000000" pitchFamily="2" charset="-94"/>
              </a:rPr>
              <a:t>İŞLEMCİ</a:t>
            </a:r>
          </a:p>
          <a:p>
            <a:pPr marL="342900" indent="-342900">
              <a:buFont typeface="Arial" panose="020B0604020202020204" pitchFamily="34" charset="0"/>
              <a:buChar char="•"/>
            </a:pPr>
            <a:r>
              <a:rPr lang="tr-TR" sz="2400" dirty="0">
                <a:solidFill>
                  <a:srgbClr val="FF0000"/>
                </a:solidFill>
                <a:latin typeface="Poppins" panose="00000500000000000000" pitchFamily="2" charset="-94"/>
                <a:cs typeface="Poppins" panose="00000500000000000000" pitchFamily="2" charset="-94"/>
              </a:rPr>
              <a:t>RAM BELLEK</a:t>
            </a:r>
          </a:p>
          <a:p>
            <a:pPr marL="342900" indent="-342900">
              <a:buFont typeface="Arial" panose="020B0604020202020204" pitchFamily="34" charset="0"/>
              <a:buChar char="•"/>
            </a:pPr>
            <a:r>
              <a:rPr lang="tr-TR" sz="2400" dirty="0">
                <a:solidFill>
                  <a:srgbClr val="FF0000"/>
                </a:solidFill>
                <a:latin typeface="Poppins" panose="00000500000000000000" pitchFamily="2" charset="-94"/>
                <a:cs typeface="Poppins" panose="00000500000000000000" pitchFamily="2" charset="-94"/>
              </a:rPr>
              <a:t>EKRAN KARTI</a:t>
            </a:r>
          </a:p>
          <a:p>
            <a:pPr marL="342900" indent="-342900">
              <a:buFont typeface="Arial" panose="020B0604020202020204" pitchFamily="34" charset="0"/>
              <a:buChar char="•"/>
            </a:pPr>
            <a:r>
              <a:rPr lang="tr-TR" sz="2400" dirty="0">
                <a:solidFill>
                  <a:srgbClr val="FF0000"/>
                </a:solidFill>
                <a:latin typeface="Poppins" panose="00000500000000000000" pitchFamily="2" charset="-94"/>
                <a:cs typeface="Poppins" panose="00000500000000000000" pitchFamily="2" charset="-94"/>
              </a:rPr>
              <a:t>GÜÇ KAYNAĞI</a:t>
            </a:r>
          </a:p>
        </p:txBody>
      </p:sp>
      <p:sp>
        <p:nvSpPr>
          <p:cNvPr id="5" name="Dikdörtgen 4">
            <a:extLst>
              <a:ext uri="{FF2B5EF4-FFF2-40B4-BE49-F238E27FC236}">
                <a16:creationId xmlns:a16="http://schemas.microsoft.com/office/drawing/2014/main" id="{9AEFB16A-10DC-65FB-7EF2-32754EFED4C8}"/>
              </a:ext>
            </a:extLst>
          </p:cNvPr>
          <p:cNvSpPr/>
          <p:nvPr/>
        </p:nvSpPr>
        <p:spPr>
          <a:xfrm>
            <a:off x="321469" y="2444417"/>
            <a:ext cx="3142654" cy="2313322"/>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tr-TR" sz="2400" dirty="0">
                <a:solidFill>
                  <a:srgbClr val="00B050"/>
                </a:solidFill>
                <a:latin typeface="Poppins" panose="00000500000000000000" pitchFamily="2" charset="-94"/>
                <a:cs typeface="Poppins" panose="00000500000000000000" pitchFamily="2" charset="-94"/>
              </a:rPr>
              <a:t>Fare</a:t>
            </a:r>
          </a:p>
          <a:p>
            <a:pPr marL="342900" indent="-342900">
              <a:buFont typeface="Arial" panose="020B0604020202020204" pitchFamily="34" charset="0"/>
              <a:buChar char="•"/>
            </a:pPr>
            <a:r>
              <a:rPr lang="tr-TR" sz="2400" dirty="0">
                <a:solidFill>
                  <a:srgbClr val="00B050"/>
                </a:solidFill>
                <a:latin typeface="Poppins" panose="00000500000000000000" pitchFamily="2" charset="-94"/>
                <a:cs typeface="Poppins" panose="00000500000000000000" pitchFamily="2" charset="-94"/>
              </a:rPr>
              <a:t>Klavye</a:t>
            </a:r>
          </a:p>
          <a:p>
            <a:pPr marL="342900" indent="-342900">
              <a:buFont typeface="Arial" panose="020B0604020202020204" pitchFamily="34" charset="0"/>
              <a:buChar char="•"/>
            </a:pPr>
            <a:r>
              <a:rPr lang="tr-TR" sz="2400" dirty="0">
                <a:solidFill>
                  <a:srgbClr val="00B050"/>
                </a:solidFill>
                <a:latin typeface="Poppins" panose="00000500000000000000" pitchFamily="2" charset="-94"/>
                <a:cs typeface="Poppins" panose="00000500000000000000" pitchFamily="2" charset="-94"/>
              </a:rPr>
              <a:t>Mikrofon</a:t>
            </a:r>
          </a:p>
          <a:p>
            <a:pPr marL="342900" indent="-342900">
              <a:buFont typeface="Arial" panose="020B0604020202020204" pitchFamily="34" charset="0"/>
              <a:buChar char="•"/>
            </a:pPr>
            <a:r>
              <a:rPr lang="tr-TR" sz="2400" dirty="0">
                <a:solidFill>
                  <a:srgbClr val="00B050"/>
                </a:solidFill>
                <a:latin typeface="Poppins" panose="00000500000000000000" pitchFamily="2" charset="-94"/>
                <a:cs typeface="Poppins" panose="00000500000000000000" pitchFamily="2" charset="-94"/>
              </a:rPr>
              <a:t>Tarayıcı</a:t>
            </a:r>
          </a:p>
          <a:p>
            <a:pPr marL="342900" indent="-342900">
              <a:buFont typeface="Arial" panose="020B0604020202020204" pitchFamily="34" charset="0"/>
              <a:buChar char="•"/>
            </a:pPr>
            <a:r>
              <a:rPr lang="tr-TR" sz="2400" dirty="0">
                <a:solidFill>
                  <a:srgbClr val="00B050"/>
                </a:solidFill>
                <a:latin typeface="Poppins" panose="00000500000000000000" pitchFamily="2" charset="-94"/>
                <a:cs typeface="Poppins" panose="00000500000000000000" pitchFamily="2" charset="-94"/>
              </a:rPr>
              <a:t>Web Kamerası</a:t>
            </a:r>
          </a:p>
          <a:p>
            <a:pPr marL="342900" indent="-342900">
              <a:buFont typeface="Arial" panose="020B0604020202020204" pitchFamily="34" charset="0"/>
              <a:buChar char="•"/>
            </a:pPr>
            <a:r>
              <a:rPr lang="tr-TR" sz="2400" dirty="0">
                <a:solidFill>
                  <a:srgbClr val="00B050"/>
                </a:solidFill>
                <a:latin typeface="Poppins" panose="00000500000000000000" pitchFamily="2" charset="-94"/>
                <a:cs typeface="Poppins" panose="00000500000000000000" pitchFamily="2" charset="-94"/>
              </a:rPr>
              <a:t>Optik Okuyucu</a:t>
            </a:r>
          </a:p>
        </p:txBody>
      </p:sp>
      <p:sp>
        <p:nvSpPr>
          <p:cNvPr id="8" name="Dikdörtgen 7">
            <a:extLst>
              <a:ext uri="{FF2B5EF4-FFF2-40B4-BE49-F238E27FC236}">
                <a16:creationId xmlns:a16="http://schemas.microsoft.com/office/drawing/2014/main" id="{2D7A4DAB-F201-F916-050E-6EB86DC20EB2}"/>
              </a:ext>
            </a:extLst>
          </p:cNvPr>
          <p:cNvSpPr/>
          <p:nvPr/>
        </p:nvSpPr>
        <p:spPr>
          <a:xfrm>
            <a:off x="9151144" y="2398607"/>
            <a:ext cx="2371725" cy="2359131"/>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tr-TR" sz="2400" dirty="0">
                <a:solidFill>
                  <a:srgbClr val="00B0F0"/>
                </a:solidFill>
                <a:latin typeface="Poppins" panose="00000500000000000000" pitchFamily="2" charset="-94"/>
                <a:cs typeface="Poppins" panose="00000500000000000000" pitchFamily="2" charset="-94"/>
              </a:rPr>
              <a:t>Ekran</a:t>
            </a:r>
          </a:p>
          <a:p>
            <a:pPr marL="342900" indent="-342900">
              <a:buFont typeface="Arial" panose="020B0604020202020204" pitchFamily="34" charset="0"/>
              <a:buChar char="•"/>
            </a:pPr>
            <a:r>
              <a:rPr lang="tr-TR" sz="2400" dirty="0">
                <a:solidFill>
                  <a:srgbClr val="00B0F0"/>
                </a:solidFill>
                <a:latin typeface="Poppins" panose="00000500000000000000" pitchFamily="2" charset="-94"/>
                <a:cs typeface="Poppins" panose="00000500000000000000" pitchFamily="2" charset="-94"/>
              </a:rPr>
              <a:t>Yazıcı</a:t>
            </a:r>
          </a:p>
          <a:p>
            <a:pPr marL="342900" indent="-342900">
              <a:buFont typeface="Arial" panose="020B0604020202020204" pitchFamily="34" charset="0"/>
              <a:buChar char="•"/>
            </a:pPr>
            <a:r>
              <a:rPr lang="tr-TR" sz="2400" dirty="0">
                <a:solidFill>
                  <a:srgbClr val="00B0F0"/>
                </a:solidFill>
                <a:latin typeface="Poppins" panose="00000500000000000000" pitchFamily="2" charset="-94"/>
                <a:cs typeface="Poppins" panose="00000500000000000000" pitchFamily="2" charset="-94"/>
              </a:rPr>
              <a:t>Hoparlör</a:t>
            </a:r>
          </a:p>
          <a:p>
            <a:pPr marL="342900" indent="-342900">
              <a:buFont typeface="Arial" panose="020B0604020202020204" pitchFamily="34" charset="0"/>
              <a:buChar char="•"/>
            </a:pPr>
            <a:r>
              <a:rPr lang="tr-TR" sz="2400" dirty="0">
                <a:solidFill>
                  <a:srgbClr val="00B0F0"/>
                </a:solidFill>
                <a:latin typeface="Poppins" panose="00000500000000000000" pitchFamily="2" charset="-94"/>
                <a:cs typeface="Poppins" panose="00000500000000000000" pitchFamily="2" charset="-94"/>
              </a:rPr>
              <a:t>Kulaklık</a:t>
            </a:r>
          </a:p>
          <a:p>
            <a:pPr marL="342900" indent="-342900">
              <a:buFont typeface="Arial" panose="020B0604020202020204" pitchFamily="34" charset="0"/>
              <a:buChar char="•"/>
            </a:pPr>
            <a:r>
              <a:rPr lang="tr-TR" sz="2400" dirty="0">
                <a:solidFill>
                  <a:srgbClr val="00B0F0"/>
                </a:solidFill>
                <a:latin typeface="Poppins" panose="00000500000000000000" pitchFamily="2" charset="-94"/>
                <a:cs typeface="Poppins" panose="00000500000000000000" pitchFamily="2" charset="-94"/>
              </a:rPr>
              <a:t>Projeksiyon</a:t>
            </a:r>
          </a:p>
        </p:txBody>
      </p:sp>
      <p:sp>
        <p:nvSpPr>
          <p:cNvPr id="9" name="Ok: Sağ 8">
            <a:extLst>
              <a:ext uri="{FF2B5EF4-FFF2-40B4-BE49-F238E27FC236}">
                <a16:creationId xmlns:a16="http://schemas.microsoft.com/office/drawing/2014/main" id="{51E74E7D-3E47-4E5B-DFFC-2E9CE1E1041F}"/>
              </a:ext>
            </a:extLst>
          </p:cNvPr>
          <p:cNvSpPr/>
          <p:nvPr/>
        </p:nvSpPr>
        <p:spPr>
          <a:xfrm>
            <a:off x="3707605" y="3071813"/>
            <a:ext cx="792957" cy="357187"/>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solidFill>
                <a:srgbClr val="00B050"/>
              </a:solidFill>
            </a:endParaRPr>
          </a:p>
        </p:txBody>
      </p:sp>
      <p:sp>
        <p:nvSpPr>
          <p:cNvPr id="10" name="Ok: Sağ 9">
            <a:extLst>
              <a:ext uri="{FF2B5EF4-FFF2-40B4-BE49-F238E27FC236}">
                <a16:creationId xmlns:a16="http://schemas.microsoft.com/office/drawing/2014/main" id="{F99FCB2A-61E1-E52E-DB3A-87B7793A35EA}"/>
              </a:ext>
            </a:extLst>
          </p:cNvPr>
          <p:cNvSpPr/>
          <p:nvPr/>
        </p:nvSpPr>
        <p:spPr>
          <a:xfrm>
            <a:off x="8121849" y="2997428"/>
            <a:ext cx="792957" cy="357187"/>
          </a:xfrm>
          <a:prstGeom prst="rightArrow">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Metin kutusu 10">
            <a:extLst>
              <a:ext uri="{FF2B5EF4-FFF2-40B4-BE49-F238E27FC236}">
                <a16:creationId xmlns:a16="http://schemas.microsoft.com/office/drawing/2014/main" id="{98C7615E-4CDF-92AB-C7A9-4804BB8AD4EC}"/>
              </a:ext>
            </a:extLst>
          </p:cNvPr>
          <p:cNvSpPr txBox="1"/>
          <p:nvPr/>
        </p:nvSpPr>
        <p:spPr>
          <a:xfrm>
            <a:off x="646510" y="1921312"/>
            <a:ext cx="2578894" cy="461665"/>
          </a:xfrm>
          <a:prstGeom prst="rect">
            <a:avLst/>
          </a:prstGeom>
          <a:noFill/>
        </p:spPr>
        <p:txBody>
          <a:bodyPr wrap="square">
            <a:spAutoFit/>
          </a:bodyPr>
          <a:lstStyle/>
          <a:p>
            <a:r>
              <a:rPr lang="tr-TR" sz="2400" b="1" dirty="0">
                <a:solidFill>
                  <a:srgbClr val="00B050"/>
                </a:solidFill>
                <a:latin typeface="Poppins" panose="00000500000000000000" pitchFamily="2" charset="-94"/>
                <a:cs typeface="Poppins" panose="00000500000000000000" pitchFamily="2" charset="-94"/>
              </a:rPr>
              <a:t>Giriş Birimleri</a:t>
            </a:r>
          </a:p>
        </p:txBody>
      </p:sp>
      <p:sp>
        <p:nvSpPr>
          <p:cNvPr id="12" name="Metin kutusu 11">
            <a:extLst>
              <a:ext uri="{FF2B5EF4-FFF2-40B4-BE49-F238E27FC236}">
                <a16:creationId xmlns:a16="http://schemas.microsoft.com/office/drawing/2014/main" id="{7191DF85-DEC1-0400-678D-896F13EC05DB}"/>
              </a:ext>
            </a:extLst>
          </p:cNvPr>
          <p:cNvSpPr txBox="1"/>
          <p:nvPr/>
        </p:nvSpPr>
        <p:spPr>
          <a:xfrm>
            <a:off x="9201150" y="1887114"/>
            <a:ext cx="2578894" cy="461665"/>
          </a:xfrm>
          <a:prstGeom prst="rect">
            <a:avLst/>
          </a:prstGeom>
          <a:noFill/>
        </p:spPr>
        <p:txBody>
          <a:bodyPr wrap="square">
            <a:spAutoFit/>
          </a:bodyPr>
          <a:lstStyle/>
          <a:p>
            <a:r>
              <a:rPr lang="tr-TR" sz="2400" b="1" dirty="0">
                <a:solidFill>
                  <a:srgbClr val="00B0F0"/>
                </a:solidFill>
                <a:latin typeface="Poppins" panose="00000500000000000000" pitchFamily="2" charset="-94"/>
                <a:cs typeface="Poppins" panose="00000500000000000000" pitchFamily="2" charset="-94"/>
              </a:rPr>
              <a:t>Çıkış Birimleri</a:t>
            </a:r>
          </a:p>
        </p:txBody>
      </p:sp>
      <p:sp>
        <p:nvSpPr>
          <p:cNvPr id="13" name="Dikdörtgen 12">
            <a:extLst>
              <a:ext uri="{FF2B5EF4-FFF2-40B4-BE49-F238E27FC236}">
                <a16:creationId xmlns:a16="http://schemas.microsoft.com/office/drawing/2014/main" id="{4D4EFE92-B0D4-CE9F-794C-06A6C03F958F}"/>
              </a:ext>
            </a:extLst>
          </p:cNvPr>
          <p:cNvSpPr/>
          <p:nvPr/>
        </p:nvSpPr>
        <p:spPr>
          <a:xfrm>
            <a:off x="4574382" y="4672362"/>
            <a:ext cx="3483770" cy="1521264"/>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tr-TR" sz="2400" dirty="0">
                <a:solidFill>
                  <a:schemeClr val="accent6">
                    <a:lumMod val="60000"/>
                    <a:lumOff val="40000"/>
                  </a:schemeClr>
                </a:solidFill>
                <a:latin typeface="Poppins" panose="00000500000000000000" pitchFamily="2" charset="-94"/>
                <a:cs typeface="Poppins" panose="00000500000000000000" pitchFamily="2" charset="-94"/>
              </a:rPr>
              <a:t>Dokunmatik Ekran</a:t>
            </a:r>
          </a:p>
          <a:p>
            <a:pPr marL="342900" indent="-342900">
              <a:buFont typeface="Arial" panose="020B0604020202020204" pitchFamily="34" charset="0"/>
              <a:buChar char="•"/>
            </a:pPr>
            <a:r>
              <a:rPr lang="tr-TR" sz="2400" dirty="0">
                <a:solidFill>
                  <a:schemeClr val="accent6">
                    <a:lumMod val="60000"/>
                    <a:lumOff val="40000"/>
                  </a:schemeClr>
                </a:solidFill>
                <a:latin typeface="Poppins" panose="00000500000000000000" pitchFamily="2" charset="-94"/>
                <a:cs typeface="Poppins" panose="00000500000000000000" pitchFamily="2" charset="-94"/>
              </a:rPr>
              <a:t>Sabit Disk</a:t>
            </a:r>
          </a:p>
          <a:p>
            <a:pPr marL="342900" indent="-342900">
              <a:buFont typeface="Arial" panose="020B0604020202020204" pitchFamily="34" charset="0"/>
              <a:buChar char="•"/>
            </a:pPr>
            <a:r>
              <a:rPr lang="tr-TR" sz="2400" dirty="0">
                <a:solidFill>
                  <a:schemeClr val="accent6">
                    <a:lumMod val="60000"/>
                    <a:lumOff val="40000"/>
                  </a:schemeClr>
                </a:solidFill>
                <a:latin typeface="Poppins" panose="00000500000000000000" pitchFamily="2" charset="-94"/>
                <a:cs typeface="Poppins" panose="00000500000000000000" pitchFamily="2" charset="-94"/>
              </a:rPr>
              <a:t>Harici Disk</a:t>
            </a:r>
          </a:p>
          <a:p>
            <a:pPr marL="342900" indent="-342900">
              <a:buFont typeface="Arial" panose="020B0604020202020204" pitchFamily="34" charset="0"/>
              <a:buChar char="•"/>
            </a:pPr>
            <a:r>
              <a:rPr lang="tr-TR" sz="2400" dirty="0">
                <a:solidFill>
                  <a:schemeClr val="accent6">
                    <a:lumMod val="60000"/>
                    <a:lumOff val="40000"/>
                  </a:schemeClr>
                </a:solidFill>
                <a:latin typeface="Poppins" panose="00000500000000000000" pitchFamily="2" charset="-94"/>
                <a:cs typeface="Poppins" panose="00000500000000000000" pitchFamily="2" charset="-94"/>
              </a:rPr>
              <a:t>USB Bellek</a:t>
            </a:r>
          </a:p>
        </p:txBody>
      </p:sp>
      <p:sp>
        <p:nvSpPr>
          <p:cNvPr id="14" name="Ok: Yukarı Aşağı 13">
            <a:extLst>
              <a:ext uri="{FF2B5EF4-FFF2-40B4-BE49-F238E27FC236}">
                <a16:creationId xmlns:a16="http://schemas.microsoft.com/office/drawing/2014/main" id="{7A609DC3-6407-0FB1-8568-9CA53AC7BB99}"/>
              </a:ext>
            </a:extLst>
          </p:cNvPr>
          <p:cNvSpPr/>
          <p:nvPr/>
        </p:nvSpPr>
        <p:spPr>
          <a:xfrm>
            <a:off x="5979320" y="4000491"/>
            <a:ext cx="414338" cy="614716"/>
          </a:xfrm>
          <a:prstGeom prst="upDownArrow">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Metin kutusu 14">
            <a:extLst>
              <a:ext uri="{FF2B5EF4-FFF2-40B4-BE49-F238E27FC236}">
                <a16:creationId xmlns:a16="http://schemas.microsoft.com/office/drawing/2014/main" id="{1BB308D9-CBC1-39DD-041A-9B3D774BFD3E}"/>
              </a:ext>
            </a:extLst>
          </p:cNvPr>
          <p:cNvSpPr txBox="1"/>
          <p:nvPr/>
        </p:nvSpPr>
        <p:spPr>
          <a:xfrm>
            <a:off x="4747018" y="6254344"/>
            <a:ext cx="3325416" cy="461665"/>
          </a:xfrm>
          <a:prstGeom prst="rect">
            <a:avLst/>
          </a:prstGeom>
          <a:noFill/>
        </p:spPr>
        <p:txBody>
          <a:bodyPr wrap="square">
            <a:spAutoFit/>
          </a:bodyPr>
          <a:lstStyle/>
          <a:p>
            <a:r>
              <a:rPr lang="tr-TR" sz="2400" b="1" dirty="0">
                <a:solidFill>
                  <a:schemeClr val="accent6">
                    <a:lumMod val="60000"/>
                    <a:lumOff val="40000"/>
                  </a:schemeClr>
                </a:solidFill>
                <a:latin typeface="Poppins" panose="00000500000000000000" pitchFamily="2" charset="-94"/>
                <a:cs typeface="Poppins" panose="00000500000000000000" pitchFamily="2" charset="-94"/>
              </a:rPr>
              <a:t>Giriş/Çıkış Birimleri</a:t>
            </a:r>
          </a:p>
        </p:txBody>
      </p:sp>
    </p:spTree>
    <p:extLst>
      <p:ext uri="{BB962C8B-B14F-4D97-AF65-F5344CB8AC3E}">
        <p14:creationId xmlns:p14="http://schemas.microsoft.com/office/powerpoint/2010/main" val="3831917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1" name="Rectangle 1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E1E728"/>
          </a:solidFill>
          <a:ln w="38100" cap="rnd">
            <a:solidFill>
              <a:srgbClr val="E1E728"/>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etin kutusu 2">
            <a:extLst>
              <a:ext uri="{FF2B5EF4-FFF2-40B4-BE49-F238E27FC236}">
                <a16:creationId xmlns:a16="http://schemas.microsoft.com/office/drawing/2014/main" id="{03FEF476-DC13-4CFD-9BBD-6BD3B0F77F1D}"/>
              </a:ext>
            </a:extLst>
          </p:cNvPr>
          <p:cNvSpPr txBox="1"/>
          <p:nvPr/>
        </p:nvSpPr>
        <p:spPr>
          <a:xfrm>
            <a:off x="5297762" y="2706624"/>
            <a:ext cx="6251110" cy="3483864"/>
          </a:xfrm>
          <a:prstGeom prst="rect">
            <a:avLst/>
          </a:prstGeom>
        </p:spPr>
        <p:txBody>
          <a:bodyPr vert="horz" lIns="91440" tIns="45720" rIns="91440" bIns="45720" rtlCol="0">
            <a:normAutofit/>
          </a:bodyPr>
          <a:lstStyle/>
          <a:p>
            <a:pPr indent="-228600">
              <a:lnSpc>
                <a:spcPct val="110000"/>
              </a:lnSpc>
              <a:spcAft>
                <a:spcPts val="800"/>
              </a:spcAft>
              <a:buFont typeface="Arial" panose="020B0604020202020204" pitchFamily="34" charset="0"/>
              <a:buChar char="•"/>
            </a:pPr>
            <a:r>
              <a:rPr lang="en-US" sz="2800" dirty="0">
                <a:effectLst/>
                <a:latin typeface="Fira Sans" panose="020B0503050000020004" pitchFamily="34" charset="0"/>
              </a:rPr>
              <a:t>Her </a:t>
            </a:r>
            <a:r>
              <a:rPr lang="en-US" sz="2800" dirty="0" err="1">
                <a:effectLst/>
                <a:latin typeface="Fira Sans" panose="020B0503050000020004" pitchFamily="34" charset="0"/>
              </a:rPr>
              <a:t>şey</a:t>
            </a:r>
            <a:r>
              <a:rPr lang="en-US" sz="2800" dirty="0">
                <a:effectLst/>
                <a:latin typeface="Fira Sans" panose="020B0503050000020004" pitchFamily="34" charset="0"/>
              </a:rPr>
              <a:t> </a:t>
            </a:r>
            <a:r>
              <a:rPr lang="en-US" sz="2800" dirty="0" err="1">
                <a:effectLst/>
                <a:latin typeface="Fira Sans" panose="020B0503050000020004" pitchFamily="34" charset="0"/>
              </a:rPr>
              <a:t>insanoğlunun</a:t>
            </a:r>
            <a:r>
              <a:rPr lang="en-US" sz="2800" dirty="0">
                <a:effectLst/>
                <a:latin typeface="Fira Sans" panose="020B0503050000020004" pitchFamily="34" charset="0"/>
              </a:rPr>
              <a:t> </a:t>
            </a:r>
            <a:r>
              <a:rPr lang="en-US" sz="2800" dirty="0" err="1">
                <a:effectLst/>
                <a:latin typeface="Fira Sans" panose="020B0503050000020004" pitchFamily="34" charset="0"/>
              </a:rPr>
              <a:t>makinelere</a:t>
            </a:r>
            <a:r>
              <a:rPr lang="en-US" sz="2800" dirty="0">
                <a:effectLst/>
                <a:latin typeface="Fira Sans" panose="020B0503050000020004" pitchFamily="34" charset="0"/>
              </a:rPr>
              <a:t> </a:t>
            </a:r>
            <a:r>
              <a:rPr lang="en-US" sz="2800" dirty="0" err="1">
                <a:effectLst/>
                <a:latin typeface="Fira Sans" panose="020B0503050000020004" pitchFamily="34" charset="0"/>
              </a:rPr>
              <a:t>hesaplama</a:t>
            </a:r>
            <a:r>
              <a:rPr lang="en-US" sz="2800" dirty="0">
                <a:effectLst/>
                <a:latin typeface="Fira Sans" panose="020B0503050000020004" pitchFamily="34" charset="0"/>
              </a:rPr>
              <a:t> </a:t>
            </a:r>
            <a:r>
              <a:rPr lang="en-US" sz="2800" dirty="0" err="1">
                <a:effectLst/>
                <a:latin typeface="Fira Sans" panose="020B0503050000020004" pitchFamily="34" charset="0"/>
              </a:rPr>
              <a:t>yaptırma</a:t>
            </a:r>
            <a:r>
              <a:rPr lang="en-US" sz="2800" dirty="0">
                <a:effectLst/>
                <a:latin typeface="Fira Sans" panose="020B0503050000020004" pitchFamily="34" charset="0"/>
              </a:rPr>
              <a:t> </a:t>
            </a:r>
            <a:r>
              <a:rPr lang="en-US" sz="2800" dirty="0" err="1">
                <a:effectLst/>
                <a:latin typeface="Fira Sans" panose="020B0503050000020004" pitchFamily="34" charset="0"/>
              </a:rPr>
              <a:t>isteği</a:t>
            </a:r>
            <a:r>
              <a:rPr lang="en-US" sz="2800" dirty="0">
                <a:effectLst/>
                <a:latin typeface="Fira Sans" panose="020B0503050000020004" pitchFamily="34" charset="0"/>
              </a:rPr>
              <a:t> </a:t>
            </a:r>
            <a:r>
              <a:rPr lang="en-US" sz="2800" dirty="0" err="1">
                <a:effectLst/>
                <a:latin typeface="Fira Sans" panose="020B0503050000020004" pitchFamily="34" charset="0"/>
              </a:rPr>
              <a:t>ile</a:t>
            </a:r>
            <a:r>
              <a:rPr lang="en-US" sz="2800" dirty="0">
                <a:effectLst/>
                <a:latin typeface="Fira Sans" panose="020B0503050000020004" pitchFamily="34" charset="0"/>
              </a:rPr>
              <a:t> </a:t>
            </a:r>
            <a:r>
              <a:rPr lang="en-US" sz="2800" dirty="0" err="1">
                <a:effectLst/>
                <a:latin typeface="Fira Sans" panose="020B0503050000020004" pitchFamily="34" charset="0"/>
              </a:rPr>
              <a:t>başlar</a:t>
            </a:r>
            <a:r>
              <a:rPr lang="en-US" sz="2800" dirty="0">
                <a:effectLst/>
                <a:latin typeface="Fira Sans" panose="020B0503050000020004" pitchFamily="34" charset="0"/>
              </a:rPr>
              <a:t>. </a:t>
            </a:r>
          </a:p>
          <a:p>
            <a:pPr indent="-228600">
              <a:lnSpc>
                <a:spcPct val="110000"/>
              </a:lnSpc>
              <a:spcAft>
                <a:spcPts val="800"/>
              </a:spcAft>
              <a:buFont typeface="Arial" panose="020B0604020202020204" pitchFamily="34" charset="0"/>
              <a:buChar char="•"/>
            </a:pPr>
            <a:r>
              <a:rPr lang="en-US" sz="2800" dirty="0">
                <a:effectLst/>
                <a:latin typeface="Fira Sans" panose="020B0503050000020004" pitchFamily="34" charset="0"/>
              </a:rPr>
              <a:t>MÖ 500 </a:t>
            </a:r>
            <a:r>
              <a:rPr lang="en-US" sz="2800" dirty="0" err="1">
                <a:effectLst/>
                <a:latin typeface="Fira Sans" panose="020B0503050000020004" pitchFamily="34" charset="0"/>
              </a:rPr>
              <a:t>yılından</a:t>
            </a:r>
            <a:r>
              <a:rPr lang="en-US" sz="2800" dirty="0">
                <a:effectLst/>
                <a:latin typeface="Fira Sans" panose="020B0503050000020004" pitchFamily="34" charset="0"/>
              </a:rPr>
              <a:t> 17. </a:t>
            </a:r>
            <a:r>
              <a:rPr lang="en-US" sz="2800" dirty="0" err="1">
                <a:effectLst/>
                <a:latin typeface="Fira Sans" panose="020B0503050000020004" pitchFamily="34" charset="0"/>
              </a:rPr>
              <a:t>Yüzyıla</a:t>
            </a:r>
            <a:r>
              <a:rPr lang="en-US" sz="2800" dirty="0">
                <a:effectLst/>
                <a:latin typeface="Fira Sans" panose="020B0503050000020004" pitchFamily="34" charset="0"/>
              </a:rPr>
              <a:t> </a:t>
            </a:r>
            <a:r>
              <a:rPr lang="en-US" sz="2800" dirty="0" err="1">
                <a:effectLst/>
                <a:latin typeface="Fira Sans" panose="020B0503050000020004" pitchFamily="34" charset="0"/>
              </a:rPr>
              <a:t>kadar</a:t>
            </a:r>
            <a:r>
              <a:rPr lang="en-US" sz="2800" dirty="0">
                <a:effectLst/>
                <a:latin typeface="Fira Sans" panose="020B0503050000020004" pitchFamily="34" charset="0"/>
              </a:rPr>
              <a:t> </a:t>
            </a:r>
            <a:r>
              <a:rPr lang="en-US" sz="2800" dirty="0" err="1">
                <a:effectLst/>
                <a:latin typeface="Fira Sans" panose="020B0503050000020004" pitchFamily="34" charset="0"/>
              </a:rPr>
              <a:t>matematiksel</a:t>
            </a:r>
            <a:r>
              <a:rPr lang="en-US" sz="2800" dirty="0">
                <a:effectLst/>
                <a:latin typeface="Fira Sans" panose="020B0503050000020004" pitchFamily="34" charset="0"/>
              </a:rPr>
              <a:t> </a:t>
            </a:r>
            <a:r>
              <a:rPr lang="en-US" sz="2800" dirty="0" err="1">
                <a:effectLst/>
                <a:latin typeface="Fira Sans" panose="020B0503050000020004" pitchFamily="34" charset="0"/>
              </a:rPr>
              <a:t>işlemlerde</a:t>
            </a:r>
            <a:r>
              <a:rPr lang="en-US" sz="2800" dirty="0">
                <a:effectLst/>
                <a:latin typeface="Fira Sans" panose="020B0503050000020004" pitchFamily="34" charset="0"/>
              </a:rPr>
              <a:t> </a:t>
            </a:r>
            <a:r>
              <a:rPr lang="en-US" sz="2800" dirty="0" err="1">
                <a:effectLst/>
                <a:latin typeface="Fira Sans" panose="020B0503050000020004" pitchFamily="34" charset="0"/>
              </a:rPr>
              <a:t>kolaylık</a:t>
            </a:r>
            <a:r>
              <a:rPr lang="en-US" sz="2800" dirty="0">
                <a:effectLst/>
                <a:latin typeface="Fira Sans" panose="020B0503050000020004" pitchFamily="34" charset="0"/>
              </a:rPr>
              <a:t> </a:t>
            </a:r>
            <a:r>
              <a:rPr lang="en-US" sz="2800" dirty="0" err="1">
                <a:effectLst/>
                <a:latin typeface="Fira Sans" panose="020B0503050000020004" pitchFamily="34" charset="0"/>
              </a:rPr>
              <a:t>sağlaması</a:t>
            </a:r>
            <a:r>
              <a:rPr lang="en-US" sz="2800" dirty="0">
                <a:effectLst/>
                <a:latin typeface="Fira Sans" panose="020B0503050000020004" pitchFamily="34" charset="0"/>
              </a:rPr>
              <a:t> </a:t>
            </a:r>
            <a:r>
              <a:rPr lang="en-US" sz="2800" dirty="0" err="1">
                <a:effectLst/>
                <a:latin typeface="Fira Sans" panose="020B0503050000020004" pitchFamily="34" charset="0"/>
              </a:rPr>
              <a:t>için</a:t>
            </a:r>
            <a:r>
              <a:rPr lang="en-US" sz="2800" dirty="0">
                <a:effectLst/>
                <a:latin typeface="Fira Sans" panose="020B0503050000020004" pitchFamily="34" charset="0"/>
              </a:rPr>
              <a:t> </a:t>
            </a:r>
            <a:r>
              <a:rPr lang="en-US" sz="2800" dirty="0" err="1">
                <a:effectLst/>
                <a:latin typeface="Fira Sans" panose="020B0503050000020004" pitchFamily="34" charset="0"/>
              </a:rPr>
              <a:t>icat</a:t>
            </a:r>
            <a:r>
              <a:rPr lang="en-US" sz="2800" dirty="0">
                <a:effectLst/>
                <a:latin typeface="Fira Sans" panose="020B0503050000020004" pitchFamily="34" charset="0"/>
              </a:rPr>
              <a:t> </a:t>
            </a:r>
            <a:r>
              <a:rPr lang="en-US" sz="2800" dirty="0" err="1">
                <a:effectLst/>
                <a:latin typeface="Fira Sans" panose="020B0503050000020004" pitchFamily="34" charset="0"/>
              </a:rPr>
              <a:t>edilen</a:t>
            </a:r>
            <a:r>
              <a:rPr lang="en-US" sz="2800" dirty="0">
                <a:effectLst/>
                <a:latin typeface="Fira Sans" panose="020B0503050000020004" pitchFamily="34" charset="0"/>
              </a:rPr>
              <a:t> </a:t>
            </a:r>
            <a:r>
              <a:rPr lang="en-US" sz="2800" dirty="0" err="1">
                <a:effectLst/>
                <a:latin typeface="Fira Sans" panose="020B0503050000020004" pitchFamily="34" charset="0"/>
              </a:rPr>
              <a:t>Abaküs</a:t>
            </a:r>
            <a:r>
              <a:rPr lang="tr-TR" sz="2800" dirty="0">
                <a:latin typeface="Fira Sans" panose="020B0503050000020004" pitchFamily="34" charset="0"/>
              </a:rPr>
              <a:t> büyük yardımcıdır.</a:t>
            </a:r>
            <a:endParaRPr lang="en-US" sz="2800" dirty="0">
              <a:effectLst/>
              <a:latin typeface="Fira Sans" panose="020B0503050000020004" pitchFamily="34" charset="0"/>
            </a:endParaRPr>
          </a:p>
        </p:txBody>
      </p:sp>
      <p:pic>
        <p:nvPicPr>
          <p:cNvPr id="5" name="Picture 4" descr="Renkli Abacus 'ın üstten görünümü">
            <a:extLst>
              <a:ext uri="{FF2B5EF4-FFF2-40B4-BE49-F238E27FC236}">
                <a16:creationId xmlns:a16="http://schemas.microsoft.com/office/drawing/2014/main" id="{A7A482D9-2CD9-4C6C-4D59-AE0D72952D98}"/>
              </a:ext>
            </a:extLst>
          </p:cNvPr>
          <p:cNvPicPr>
            <a:picLocks noChangeAspect="1"/>
          </p:cNvPicPr>
          <p:nvPr/>
        </p:nvPicPr>
        <p:blipFill rotWithShape="1">
          <a:blip r:embed="rId2"/>
          <a:srcRect l="26397" r="28271"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3218617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ekran görüntüsü, tasarım içeren bir resim&#10;&#10;Açıklama otomatik olarak oluşturuldu">
            <a:extLst>
              <a:ext uri="{FF2B5EF4-FFF2-40B4-BE49-F238E27FC236}">
                <a16:creationId xmlns:a16="http://schemas.microsoft.com/office/drawing/2014/main" id="{07D65C84-A862-1656-3C50-6E04A1FDED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ikdörtgen 1">
            <a:extLst>
              <a:ext uri="{FF2B5EF4-FFF2-40B4-BE49-F238E27FC236}">
                <a16:creationId xmlns:a16="http://schemas.microsoft.com/office/drawing/2014/main" id="{D03038B6-F68B-1DAB-652F-1D7482FCAEFF}"/>
              </a:ext>
            </a:extLst>
          </p:cNvPr>
          <p:cNvSpPr/>
          <p:nvPr/>
        </p:nvSpPr>
        <p:spPr>
          <a:xfrm>
            <a:off x="8458201" y="4557713"/>
            <a:ext cx="3471862" cy="1314450"/>
          </a:xfrm>
          <a:prstGeom prst="rect">
            <a:avLst/>
          </a:prstGeom>
          <a:solidFill>
            <a:srgbClr val="BC7A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1530166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9A979E14-E039-9B7C-D819-E815226C8850}"/>
              </a:ext>
            </a:extLst>
          </p:cNvPr>
          <p:cNvSpPr txBox="1"/>
          <p:nvPr/>
        </p:nvSpPr>
        <p:spPr>
          <a:xfrm>
            <a:off x="2041028" y="950671"/>
            <a:ext cx="8109943" cy="3962751"/>
          </a:xfrm>
          <a:prstGeom prst="rect">
            <a:avLst/>
          </a:prstGeom>
          <a:noFill/>
        </p:spPr>
        <p:txBody>
          <a:bodyPr wrap="square">
            <a:spAutoFit/>
          </a:bodyPr>
          <a:lstStyle/>
          <a:p>
            <a:pPr>
              <a:lnSpc>
                <a:spcPct val="107000"/>
              </a:lnSpc>
              <a:spcAft>
                <a:spcPts val="800"/>
              </a:spcAft>
            </a:pPr>
            <a:r>
              <a:rPr lang="tr-TR" sz="3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Bilişim Teknolojilerinin Amaçları ve Faydaları</a:t>
            </a:r>
            <a:r>
              <a:rPr lang="tr-TR" sz="3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buFont typeface="Symbol" panose="05050102010706020507" pitchFamily="18" charset="2"/>
              <a:buChar char=""/>
            </a:pPr>
            <a:r>
              <a:rPr lang="tr-TR" sz="3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Bilgiye kolay ulaşmayı sağlar </a:t>
            </a:r>
          </a:p>
          <a:p>
            <a:pPr marL="342900" lvl="0" indent="-342900">
              <a:lnSpc>
                <a:spcPct val="107000"/>
              </a:lnSpc>
              <a:buFont typeface="Symbol" panose="05050102010706020507" pitchFamily="18" charset="2"/>
              <a:buChar char=""/>
            </a:pPr>
            <a:r>
              <a:rPr lang="tr-TR" sz="3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Maliyeti azaltır</a:t>
            </a:r>
          </a:p>
          <a:p>
            <a:pPr marL="342900" lvl="0" indent="-342900">
              <a:lnSpc>
                <a:spcPct val="107000"/>
              </a:lnSpc>
              <a:buFont typeface="Symbol" panose="05050102010706020507" pitchFamily="18" charset="2"/>
              <a:buChar char=""/>
            </a:pPr>
            <a:r>
              <a:rPr lang="tr-TR" sz="3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Verimliliği artırır</a:t>
            </a:r>
          </a:p>
          <a:p>
            <a:pPr marL="342900" lvl="0" indent="-342900">
              <a:lnSpc>
                <a:spcPct val="107000"/>
              </a:lnSpc>
              <a:buFont typeface="Symbol" panose="05050102010706020507" pitchFamily="18" charset="2"/>
              <a:buChar char=""/>
            </a:pPr>
            <a:r>
              <a:rPr lang="tr-TR" sz="3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Hızlı iletişim kurmayı sağlar</a:t>
            </a:r>
          </a:p>
          <a:p>
            <a:pPr marL="342900" lvl="0" indent="-342900">
              <a:lnSpc>
                <a:spcPct val="107000"/>
              </a:lnSpc>
              <a:spcAft>
                <a:spcPts val="800"/>
              </a:spcAft>
              <a:buFont typeface="Symbol" panose="05050102010706020507" pitchFamily="18" charset="2"/>
              <a:buChar char=""/>
            </a:pPr>
            <a:r>
              <a:rPr lang="tr-TR" sz="3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Zamandan tasarruf sağlar</a:t>
            </a:r>
          </a:p>
          <a:p>
            <a:pPr marL="342900" indent="-342900">
              <a:lnSpc>
                <a:spcPct val="107000"/>
              </a:lnSpc>
              <a:spcAft>
                <a:spcPts val="800"/>
              </a:spcAft>
              <a:buFont typeface="Symbol" panose="05050102010706020507" pitchFamily="18" charset="2"/>
              <a:buChar char=""/>
            </a:pPr>
            <a:r>
              <a:rPr lang="tr-TR" sz="3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Hayatımızı kolaylaştırır</a:t>
            </a:r>
          </a:p>
        </p:txBody>
      </p:sp>
    </p:spTree>
    <p:extLst>
      <p:ext uri="{BB962C8B-B14F-4D97-AF65-F5344CB8AC3E}">
        <p14:creationId xmlns:p14="http://schemas.microsoft.com/office/powerpoint/2010/main" val="1605102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42430AE7-13E3-C054-41F4-742AD72D693C}"/>
              </a:ext>
            </a:extLst>
          </p:cNvPr>
          <p:cNvSpPr txBox="1"/>
          <p:nvPr/>
        </p:nvSpPr>
        <p:spPr>
          <a:xfrm>
            <a:off x="186531" y="0"/>
            <a:ext cx="11818938" cy="6894516"/>
          </a:xfrm>
          <a:prstGeom prst="rect">
            <a:avLst/>
          </a:prstGeom>
          <a:noFill/>
        </p:spPr>
        <p:txBody>
          <a:bodyPr wrap="square">
            <a:spAutoFit/>
          </a:bodyPr>
          <a:lstStyle/>
          <a:p>
            <a:pPr>
              <a:lnSpc>
                <a:spcPct val="107000"/>
              </a:lnSpc>
              <a:spcAft>
                <a:spcPts val="800"/>
              </a:spcAft>
            </a:pPr>
            <a:r>
              <a:rPr lang="tr-TR" sz="3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Bilişim Teknolojilerinin Zararları</a:t>
            </a:r>
            <a:r>
              <a:rPr lang="tr-TR" sz="36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buFont typeface="Symbol" panose="05050102010706020507" pitchFamily="18" charset="2"/>
              <a:buChar char=""/>
            </a:pPr>
            <a:r>
              <a:rPr lang="tr-TR" sz="36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İnsanları tembelliğe alıştırır </a:t>
            </a:r>
          </a:p>
          <a:p>
            <a:pPr marL="342900" lvl="0" indent="-342900">
              <a:lnSpc>
                <a:spcPct val="107000"/>
              </a:lnSpc>
              <a:buFont typeface="Symbol" panose="05050102010706020507" pitchFamily="18" charset="2"/>
              <a:buChar char=""/>
            </a:pPr>
            <a:r>
              <a:rPr lang="tr-TR" sz="36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İşsizlik oranının artmasına sebep olur</a:t>
            </a:r>
          </a:p>
          <a:p>
            <a:pPr marL="342900" lvl="0" indent="-342900">
              <a:lnSpc>
                <a:spcPct val="107000"/>
              </a:lnSpc>
              <a:buFont typeface="Symbol" panose="05050102010706020507" pitchFamily="18" charset="2"/>
              <a:buChar char=""/>
            </a:pPr>
            <a:r>
              <a:rPr lang="tr-TR" sz="36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İnsanların birbirleriyle olan bağının zamanla kaybolmasına sebep olur</a:t>
            </a:r>
          </a:p>
          <a:p>
            <a:pPr marL="342900" lvl="0" indent="-342900">
              <a:lnSpc>
                <a:spcPct val="107000"/>
              </a:lnSpc>
              <a:buFont typeface="Symbol" panose="05050102010706020507" pitchFamily="18" charset="2"/>
              <a:buChar char=""/>
            </a:pPr>
            <a:r>
              <a:rPr lang="tr-TR" sz="36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Hareketsiz ve sağlıksız beslenmeyle birlikte obezitenin(aşırı kilo alımı) artmasına sebep olur</a:t>
            </a:r>
          </a:p>
          <a:p>
            <a:pPr marL="342900" lvl="0" indent="-342900">
              <a:lnSpc>
                <a:spcPct val="107000"/>
              </a:lnSpc>
              <a:spcAft>
                <a:spcPts val="800"/>
              </a:spcAft>
              <a:buFont typeface="Symbol" panose="05050102010706020507" pitchFamily="18" charset="2"/>
              <a:buChar char=""/>
            </a:pPr>
            <a:r>
              <a:rPr lang="tr-TR" sz="36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Farklı sağlık problemlerinin ortaya çıkmasına neden olur</a:t>
            </a:r>
          </a:p>
          <a:p>
            <a:pPr marL="342900" lvl="0" indent="-342900">
              <a:lnSpc>
                <a:spcPct val="107000"/>
              </a:lnSpc>
              <a:spcAft>
                <a:spcPts val="800"/>
              </a:spcAft>
              <a:buFont typeface="Symbol" panose="05050102010706020507" pitchFamily="18" charset="2"/>
              <a:buChar char=""/>
            </a:pPr>
            <a:r>
              <a:rPr lang="tr-TR" sz="3600" dirty="0">
                <a:solidFill>
                  <a:srgbClr val="0070C0"/>
                </a:solidFill>
                <a:latin typeface="Calibri" panose="020F0502020204030204" pitchFamily="34" charset="0"/>
                <a:ea typeface="Calibri" panose="020F0502020204030204" pitchFamily="34" charset="0"/>
                <a:cs typeface="Times New Roman" panose="02020603050405020304" pitchFamily="18" charset="0"/>
              </a:rPr>
              <a:t>Çevre kirliliğinin artmasına sebep olur.</a:t>
            </a:r>
          </a:p>
          <a:p>
            <a:pPr marL="342900" lvl="0" indent="-342900">
              <a:lnSpc>
                <a:spcPct val="107000"/>
              </a:lnSpc>
              <a:spcAft>
                <a:spcPts val="800"/>
              </a:spcAft>
              <a:buFont typeface="Symbol" panose="05050102010706020507" pitchFamily="18" charset="2"/>
              <a:buChar char=""/>
            </a:pPr>
            <a:r>
              <a:rPr lang="tr-TR" sz="36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Doland</a:t>
            </a:r>
            <a:r>
              <a:rPr lang="tr-TR" sz="3600" dirty="0">
                <a:solidFill>
                  <a:srgbClr val="0070C0"/>
                </a:solidFill>
                <a:latin typeface="Calibri" panose="020F0502020204030204" pitchFamily="34" charset="0"/>
                <a:ea typeface="Calibri" panose="020F0502020204030204" pitchFamily="34" charset="0"/>
                <a:cs typeface="Times New Roman" panose="02020603050405020304" pitchFamily="18" charset="0"/>
              </a:rPr>
              <a:t>ırıcılık ve hırsızlık gibi suçların kolaylaşmasına sebep olur</a:t>
            </a:r>
            <a:endParaRPr lang="tr-TR" sz="36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92096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FC9AA8E3-F7DD-88A3-F0E6-BBA7023D7B43}"/>
              </a:ext>
            </a:extLst>
          </p:cNvPr>
          <p:cNvSpPr txBox="1"/>
          <p:nvPr/>
        </p:nvSpPr>
        <p:spPr>
          <a:xfrm>
            <a:off x="258190" y="284115"/>
            <a:ext cx="10038755" cy="4914038"/>
          </a:xfrm>
          <a:prstGeom prst="rect">
            <a:avLst/>
          </a:prstGeom>
          <a:noFill/>
        </p:spPr>
        <p:txBody>
          <a:bodyPr wrap="square">
            <a:spAutoFit/>
          </a:bodyPr>
          <a:lstStyle/>
          <a:p>
            <a:pPr>
              <a:lnSpc>
                <a:spcPct val="107000"/>
              </a:lnSpc>
              <a:spcAft>
                <a:spcPts val="800"/>
              </a:spcAft>
            </a:pPr>
            <a:r>
              <a:rPr lang="tr-TR" sz="3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Teknoloji ve Oyun Bağımlılığı nedeniyle aşağıdaki olumsuz sonuçlar ortaya çıkabilmektedir:</a:t>
            </a:r>
          </a:p>
          <a:p>
            <a:pPr marL="342900" lvl="0" indent="-342900">
              <a:lnSpc>
                <a:spcPct val="107000"/>
              </a:lnSpc>
              <a:buFont typeface="Symbol" panose="05050102010706020507" pitchFamily="18" charset="2"/>
              <a:buChar char=""/>
            </a:pPr>
            <a:r>
              <a:rPr lang="tr-TR" sz="3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Derslerde başarısızlık</a:t>
            </a:r>
          </a:p>
          <a:p>
            <a:pPr marL="342900" lvl="0" indent="-342900">
              <a:lnSpc>
                <a:spcPct val="107000"/>
              </a:lnSpc>
              <a:buFont typeface="Symbol" panose="05050102010706020507" pitchFamily="18" charset="2"/>
              <a:buChar char=""/>
            </a:pPr>
            <a:r>
              <a:rPr lang="tr-TR" sz="3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İçine kapanıklık</a:t>
            </a:r>
          </a:p>
          <a:p>
            <a:pPr marL="342900" lvl="0" indent="-342900">
              <a:lnSpc>
                <a:spcPct val="107000"/>
              </a:lnSpc>
              <a:buFont typeface="Symbol" panose="05050102010706020507" pitchFamily="18" charset="2"/>
              <a:buChar char=""/>
            </a:pPr>
            <a:r>
              <a:rPr lang="tr-TR" sz="3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Dikkat kaybı ve unutkanlık</a:t>
            </a:r>
          </a:p>
          <a:p>
            <a:pPr marL="342900" lvl="0" indent="-342900">
              <a:lnSpc>
                <a:spcPct val="107000"/>
              </a:lnSpc>
              <a:buFont typeface="Symbol" panose="05050102010706020507" pitchFamily="18" charset="2"/>
              <a:buChar char=""/>
            </a:pPr>
            <a:r>
              <a:rPr lang="tr-TR" sz="3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Şiddete eğilimli olma</a:t>
            </a:r>
          </a:p>
          <a:p>
            <a:pPr marL="342900" lvl="0" indent="-342900">
              <a:lnSpc>
                <a:spcPct val="107000"/>
              </a:lnSpc>
              <a:buFont typeface="Symbol" panose="05050102010706020507" pitchFamily="18" charset="2"/>
              <a:buChar char=""/>
            </a:pPr>
            <a:r>
              <a:rPr lang="tr-TR" sz="3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Çevre ve aile ile iletişim sorunları</a:t>
            </a:r>
          </a:p>
          <a:p>
            <a:pPr marL="342900" lvl="0" indent="-342900">
              <a:lnSpc>
                <a:spcPct val="107000"/>
              </a:lnSpc>
              <a:buFont typeface="Symbol" panose="05050102010706020507" pitchFamily="18" charset="2"/>
              <a:buChar char=""/>
            </a:pPr>
            <a:r>
              <a:rPr lang="tr-TR" sz="3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Kendini ifade edememe</a:t>
            </a:r>
          </a:p>
          <a:p>
            <a:pPr marL="342900" lvl="0" indent="-342900">
              <a:lnSpc>
                <a:spcPct val="107000"/>
              </a:lnSpc>
              <a:spcAft>
                <a:spcPts val="800"/>
              </a:spcAft>
              <a:buFont typeface="Symbol" panose="05050102010706020507" pitchFamily="18" charset="2"/>
              <a:buChar char=""/>
            </a:pPr>
            <a:r>
              <a:rPr lang="tr-TR" sz="3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Özgüven problemleri</a:t>
            </a:r>
          </a:p>
        </p:txBody>
      </p:sp>
      <p:pic>
        <p:nvPicPr>
          <p:cNvPr id="3" name="Picture 2" descr="Oyun Bağımlılığı Nelere Yol Açıyor? | Yeşilay">
            <a:extLst>
              <a:ext uri="{FF2B5EF4-FFF2-40B4-BE49-F238E27FC236}">
                <a16:creationId xmlns:a16="http://schemas.microsoft.com/office/drawing/2014/main" id="{DA24218B-913F-97F6-4862-CD2CC7A232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8281" y="945239"/>
            <a:ext cx="4117788" cy="23162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 name="Picture 4" descr="Prof. Dr. İrem Yaluğ Ulubil | İNTERNET VE TEKNOLOJİ BAĞIMLILIĞI">
            <a:extLst>
              <a:ext uri="{FF2B5EF4-FFF2-40B4-BE49-F238E27FC236}">
                <a16:creationId xmlns:a16="http://schemas.microsoft.com/office/drawing/2014/main" id="{7468A298-0129-74F8-FE89-18104EE405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7273" y="3922619"/>
            <a:ext cx="4001300" cy="28009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 name="Picture 6" descr="Teknoloji bağımlısı çocuklarda otizm tehlikesi - Evrensel">
            <a:extLst>
              <a:ext uri="{FF2B5EF4-FFF2-40B4-BE49-F238E27FC236}">
                <a16:creationId xmlns:a16="http://schemas.microsoft.com/office/drawing/2014/main" id="{34FABA1B-A028-39BC-25C8-4F5F823E82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9555" y="2591093"/>
            <a:ext cx="4234780" cy="22464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4394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10328489-9CDD-F498-3F26-DF9DB29666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1765"/>
          <a:stretch/>
        </p:blipFill>
        <p:spPr bwMode="auto">
          <a:xfrm>
            <a:off x="1007130" y="0"/>
            <a:ext cx="10135999" cy="6811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635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615700C9-01AC-8C3D-7D6A-8E5025EF4F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582"/>
          <a:stretch/>
        </p:blipFill>
        <p:spPr bwMode="auto">
          <a:xfrm>
            <a:off x="1513250" y="82498"/>
            <a:ext cx="9165499" cy="6693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8846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a:extLst>
            <a:ext uri="{FF2B5EF4-FFF2-40B4-BE49-F238E27FC236}">
              <a16:creationId xmlns:a16="http://schemas.microsoft.com/office/drawing/2014/main" id="{F5DCFC0A-45C0-752C-717C-2AD240E71CC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ACFE503-05FB-CC47-4159-16A14235C53B}"/>
              </a:ext>
            </a:extLst>
          </p:cNvPr>
          <p:cNvGrpSpPr/>
          <p:nvPr/>
        </p:nvGrpSpPr>
        <p:grpSpPr>
          <a:xfrm>
            <a:off x="2580573" y="330925"/>
            <a:ext cx="1924604" cy="567597"/>
            <a:chOff x="0" y="0"/>
            <a:chExt cx="1722525" cy="508000"/>
          </a:xfrm>
        </p:grpSpPr>
        <p:sp>
          <p:nvSpPr>
            <p:cNvPr id="3" name="Freeform 3">
              <a:extLst>
                <a:ext uri="{FF2B5EF4-FFF2-40B4-BE49-F238E27FC236}">
                  <a16:creationId xmlns:a16="http://schemas.microsoft.com/office/drawing/2014/main" id="{FBD8184D-E2F5-E109-DB6C-529FAC043BDC}"/>
                </a:ext>
              </a:extLst>
            </p:cNvPr>
            <p:cNvSpPr/>
            <p:nvPr/>
          </p:nvSpPr>
          <p:spPr>
            <a:xfrm>
              <a:off x="0" y="49530"/>
              <a:ext cx="1722525" cy="408940"/>
            </a:xfrm>
            <a:custGeom>
              <a:avLst/>
              <a:gdLst/>
              <a:ahLst/>
              <a:cxnLst/>
              <a:rect l="l" t="t" r="r" b="b"/>
              <a:pathLst>
                <a:path w="1722525" h="408940">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p:spPr>
          <p:txBody>
            <a:bodyPr/>
            <a:lstStyle/>
            <a:p>
              <a:endParaRPr lang="tr-TR" sz="1200"/>
            </a:p>
          </p:txBody>
        </p:sp>
      </p:grpSp>
      <p:sp>
        <p:nvSpPr>
          <p:cNvPr id="4" name="Freeform 4">
            <a:extLst>
              <a:ext uri="{FF2B5EF4-FFF2-40B4-BE49-F238E27FC236}">
                <a16:creationId xmlns:a16="http://schemas.microsoft.com/office/drawing/2014/main" id="{1CDE3084-8D44-5568-D03E-AE528F5EE18B}"/>
              </a:ext>
            </a:extLst>
          </p:cNvPr>
          <p:cNvSpPr/>
          <p:nvPr/>
        </p:nvSpPr>
        <p:spPr>
          <a:xfrm>
            <a:off x="2275773" y="-217040"/>
            <a:ext cx="1105399" cy="7292079"/>
          </a:xfrm>
          <a:custGeom>
            <a:avLst/>
            <a:gdLst/>
            <a:ahLst/>
            <a:cxnLst/>
            <a:rect l="l" t="t" r="r" b="b"/>
            <a:pathLst>
              <a:path w="1658098" h="10938119">
                <a:moveTo>
                  <a:pt x="0" y="0"/>
                </a:moveTo>
                <a:lnTo>
                  <a:pt x="1658098" y="0"/>
                </a:lnTo>
                <a:lnTo>
                  <a:pt x="1658098" y="10938120"/>
                </a:lnTo>
                <a:lnTo>
                  <a:pt x="0" y="10938120"/>
                </a:lnTo>
                <a:lnTo>
                  <a:pt x="0" y="0"/>
                </a:lnTo>
                <a:close/>
              </a:path>
            </a:pathLst>
          </a:custGeom>
          <a:blipFill>
            <a:blip r:embed="rId2"/>
            <a:stretch>
              <a:fillRect l="-239011" t="-47987" r="-346800"/>
            </a:stretch>
          </a:blipFill>
        </p:spPr>
        <p:txBody>
          <a:bodyPr/>
          <a:lstStyle/>
          <a:p>
            <a:endParaRPr lang="tr-TR" sz="1200"/>
          </a:p>
        </p:txBody>
      </p:sp>
      <p:sp>
        <p:nvSpPr>
          <p:cNvPr id="5" name="Freeform 5">
            <a:extLst>
              <a:ext uri="{FF2B5EF4-FFF2-40B4-BE49-F238E27FC236}">
                <a16:creationId xmlns:a16="http://schemas.microsoft.com/office/drawing/2014/main" id="{AB158CE0-FB44-60E5-561D-6C844FA10B4C}"/>
              </a:ext>
            </a:extLst>
          </p:cNvPr>
          <p:cNvSpPr/>
          <p:nvPr/>
        </p:nvSpPr>
        <p:spPr>
          <a:xfrm>
            <a:off x="-295123" y="-205864"/>
            <a:ext cx="3175636" cy="7269729"/>
          </a:xfrm>
          <a:custGeom>
            <a:avLst/>
            <a:gdLst/>
            <a:ahLst/>
            <a:cxnLst/>
            <a:rect l="l" t="t" r="r" b="b"/>
            <a:pathLst>
              <a:path w="4763454" h="10904593">
                <a:moveTo>
                  <a:pt x="0" y="0"/>
                </a:moveTo>
                <a:lnTo>
                  <a:pt x="4763454" y="0"/>
                </a:lnTo>
                <a:lnTo>
                  <a:pt x="4763454" y="10904592"/>
                </a:lnTo>
                <a:lnTo>
                  <a:pt x="0" y="10904592"/>
                </a:lnTo>
                <a:lnTo>
                  <a:pt x="0" y="0"/>
                </a:lnTo>
                <a:close/>
              </a:path>
            </a:pathLst>
          </a:custGeom>
          <a:blipFill>
            <a:blip r:embed="rId3"/>
            <a:stretch>
              <a:fillRect l="-216075" r="-27522"/>
            </a:stretch>
          </a:blipFill>
        </p:spPr>
        <p:txBody>
          <a:bodyPr/>
          <a:lstStyle/>
          <a:p>
            <a:endParaRPr lang="tr-TR" sz="1200"/>
          </a:p>
        </p:txBody>
      </p:sp>
      <p:sp>
        <p:nvSpPr>
          <p:cNvPr id="14" name="AutoShape 14">
            <a:extLst>
              <a:ext uri="{FF2B5EF4-FFF2-40B4-BE49-F238E27FC236}">
                <a16:creationId xmlns:a16="http://schemas.microsoft.com/office/drawing/2014/main" id="{493BF2FA-046D-F952-649F-AA69BD1DCE15}"/>
              </a:ext>
            </a:extLst>
          </p:cNvPr>
          <p:cNvSpPr/>
          <p:nvPr/>
        </p:nvSpPr>
        <p:spPr>
          <a:xfrm>
            <a:off x="2580573" y="-330200"/>
            <a:ext cx="457200" cy="7518400"/>
          </a:xfrm>
          <a:prstGeom prst="rect">
            <a:avLst/>
          </a:prstGeom>
          <a:solidFill>
            <a:srgbClr val="43B0F1"/>
          </a:solidFill>
        </p:spPr>
        <p:txBody>
          <a:bodyPr/>
          <a:lstStyle/>
          <a:p>
            <a:endParaRPr lang="tr-TR" sz="1200"/>
          </a:p>
        </p:txBody>
      </p:sp>
      <p:sp>
        <p:nvSpPr>
          <p:cNvPr id="16" name="Metin kutusu 15">
            <a:extLst>
              <a:ext uri="{FF2B5EF4-FFF2-40B4-BE49-F238E27FC236}">
                <a16:creationId xmlns:a16="http://schemas.microsoft.com/office/drawing/2014/main" id="{F503A647-2660-5B5B-4419-45FA833DECC5}"/>
              </a:ext>
            </a:extLst>
          </p:cNvPr>
          <p:cNvSpPr txBox="1"/>
          <p:nvPr/>
        </p:nvSpPr>
        <p:spPr>
          <a:xfrm>
            <a:off x="3635172" y="1052883"/>
            <a:ext cx="8099628" cy="656462"/>
          </a:xfrm>
          <a:prstGeom prst="rect">
            <a:avLst/>
          </a:prstGeom>
        </p:spPr>
        <p:txBody>
          <a:bodyPr wrap="square" lIns="0" tIns="0" rIns="0" bIns="0" rtlCol="0" anchor="t">
            <a:spAutoFit/>
          </a:bodyPr>
          <a:lstStyle>
            <a:defPPr>
              <a:defRPr lang="en-US"/>
            </a:defPPr>
            <a:lvl1pPr>
              <a:lnSpc>
                <a:spcPts val="8316"/>
              </a:lnSpc>
              <a:defRPr sz="6600" spc="59">
                <a:solidFill>
                  <a:srgbClr val="E8EEF1"/>
                </a:solidFill>
                <a:latin typeface="Montserrat Bold"/>
              </a:defRPr>
            </a:lvl1pPr>
          </a:lstStyle>
          <a:p>
            <a:pPr>
              <a:lnSpc>
                <a:spcPct val="100000"/>
              </a:lnSpc>
            </a:pPr>
            <a:r>
              <a:rPr lang="tr-TR" sz="2133" dirty="0"/>
              <a:t>Teknolojik araçların faydalarından yararlanırken zararlarından korunmak için aşağıdaki önlemleri alabilirsiniz</a:t>
            </a:r>
          </a:p>
        </p:txBody>
      </p:sp>
      <p:sp>
        <p:nvSpPr>
          <p:cNvPr id="18" name="Metin kutusu 17">
            <a:extLst>
              <a:ext uri="{FF2B5EF4-FFF2-40B4-BE49-F238E27FC236}">
                <a16:creationId xmlns:a16="http://schemas.microsoft.com/office/drawing/2014/main" id="{67045508-0961-3BBF-3AC7-CAA77D9C7F1E}"/>
              </a:ext>
            </a:extLst>
          </p:cNvPr>
          <p:cNvSpPr txBox="1"/>
          <p:nvPr/>
        </p:nvSpPr>
        <p:spPr>
          <a:xfrm>
            <a:off x="3542875" y="2263038"/>
            <a:ext cx="7348056" cy="520014"/>
          </a:xfrm>
          <a:prstGeom prst="rect">
            <a:avLst/>
          </a:prstGeom>
        </p:spPr>
        <p:txBody>
          <a:bodyPr wrap="square" lIns="0" tIns="0" rIns="0" bIns="0" rtlCol="0" anchor="t">
            <a:spAutoFit/>
          </a:bodyPr>
          <a:lstStyle>
            <a:defPPr>
              <a:defRPr lang="en-US"/>
            </a:defPPr>
            <a:lvl1pPr>
              <a:lnSpc>
                <a:spcPts val="4896"/>
              </a:lnSpc>
              <a:defRPr sz="3200" spc="352">
                <a:solidFill>
                  <a:srgbClr val="43B0F1"/>
                </a:solidFill>
                <a:latin typeface="Montserrat Semi-Bold"/>
              </a:defRPr>
            </a:lvl1pPr>
          </a:lstStyle>
          <a:p>
            <a:pPr marL="228611" indent="-228611">
              <a:buFont typeface="Arial" panose="020B0604020202020204" pitchFamily="34" charset="0"/>
              <a:buChar char="•"/>
            </a:pPr>
            <a:r>
              <a:rPr lang="tr-TR" sz="1667" dirty="0"/>
              <a:t>Teknolojik araçları sınırlı bir süre kullanın. </a:t>
            </a:r>
          </a:p>
        </p:txBody>
      </p:sp>
      <p:sp>
        <p:nvSpPr>
          <p:cNvPr id="20" name="Metin kutusu 19">
            <a:extLst>
              <a:ext uri="{FF2B5EF4-FFF2-40B4-BE49-F238E27FC236}">
                <a16:creationId xmlns:a16="http://schemas.microsoft.com/office/drawing/2014/main" id="{D111BFAF-51D6-7246-A0B4-5D546A3F248F}"/>
              </a:ext>
            </a:extLst>
          </p:cNvPr>
          <p:cNvSpPr txBox="1"/>
          <p:nvPr/>
        </p:nvSpPr>
        <p:spPr>
          <a:xfrm>
            <a:off x="3551069" y="2759670"/>
            <a:ext cx="8395125" cy="513089"/>
          </a:xfrm>
          <a:prstGeom prst="rect">
            <a:avLst/>
          </a:prstGeom>
        </p:spPr>
        <p:txBody>
          <a:bodyPr wrap="square" lIns="0" tIns="0" rIns="0" bIns="0" rtlCol="0" anchor="t">
            <a:spAutoFit/>
          </a:bodyPr>
          <a:lstStyle>
            <a:defPPr>
              <a:defRPr lang="en-US"/>
            </a:defPPr>
            <a:lvl1pPr>
              <a:lnSpc>
                <a:spcPts val="4896"/>
              </a:lnSpc>
              <a:defRPr sz="3200" spc="352">
                <a:solidFill>
                  <a:srgbClr val="43B0F1"/>
                </a:solidFill>
                <a:latin typeface="Montserrat Semi-Bold"/>
              </a:defRPr>
            </a:lvl1pPr>
          </a:lstStyle>
          <a:p>
            <a:pPr marL="228611" indent="-228611">
              <a:lnSpc>
                <a:spcPct val="100000"/>
              </a:lnSpc>
              <a:buFont typeface="Arial" panose="020B0604020202020204" pitchFamily="34" charset="0"/>
              <a:buChar char="•"/>
            </a:pPr>
            <a:r>
              <a:rPr lang="tr-TR" sz="1667" dirty="0"/>
              <a:t>Teknolojik araçlarla gerçek dünyayla bağlantınızı koparmayın</a:t>
            </a:r>
          </a:p>
        </p:txBody>
      </p:sp>
      <p:sp>
        <p:nvSpPr>
          <p:cNvPr id="22" name="Metin kutusu 21">
            <a:extLst>
              <a:ext uri="{FF2B5EF4-FFF2-40B4-BE49-F238E27FC236}">
                <a16:creationId xmlns:a16="http://schemas.microsoft.com/office/drawing/2014/main" id="{5E8A7645-040D-F31A-6C05-8F6677C233CF}"/>
              </a:ext>
            </a:extLst>
          </p:cNvPr>
          <p:cNvSpPr txBox="1"/>
          <p:nvPr/>
        </p:nvSpPr>
        <p:spPr>
          <a:xfrm>
            <a:off x="3575650" y="3403051"/>
            <a:ext cx="8395125" cy="520014"/>
          </a:xfrm>
          <a:prstGeom prst="rect">
            <a:avLst/>
          </a:prstGeom>
        </p:spPr>
        <p:txBody>
          <a:bodyPr wrap="square" lIns="0" tIns="0" rIns="0" bIns="0" rtlCol="0" anchor="t">
            <a:spAutoFit/>
          </a:bodyPr>
          <a:lstStyle>
            <a:defPPr>
              <a:defRPr lang="en-US"/>
            </a:defPPr>
            <a:lvl1pPr>
              <a:lnSpc>
                <a:spcPts val="4896"/>
              </a:lnSpc>
              <a:defRPr sz="3200" spc="352">
                <a:solidFill>
                  <a:srgbClr val="43B0F1"/>
                </a:solidFill>
                <a:latin typeface="Montserrat Semi-Bold"/>
              </a:defRPr>
            </a:lvl1pPr>
          </a:lstStyle>
          <a:p>
            <a:pPr marL="228611" indent="-228611">
              <a:buFont typeface="Arial" panose="020B0604020202020204" pitchFamily="34" charset="0"/>
              <a:buChar char="•"/>
            </a:pPr>
            <a:r>
              <a:rPr lang="tr-TR" sz="1667" dirty="0"/>
              <a:t>Çocuklarınızın teknolojiyi nasıl kullandıklarını takip edin</a:t>
            </a:r>
          </a:p>
        </p:txBody>
      </p:sp>
      <p:sp>
        <p:nvSpPr>
          <p:cNvPr id="24" name="Metin kutusu 23">
            <a:extLst>
              <a:ext uri="{FF2B5EF4-FFF2-40B4-BE49-F238E27FC236}">
                <a16:creationId xmlns:a16="http://schemas.microsoft.com/office/drawing/2014/main" id="{D93753FA-AB11-A3EA-9249-BCF261EBC5F8}"/>
              </a:ext>
            </a:extLst>
          </p:cNvPr>
          <p:cNvSpPr txBox="1"/>
          <p:nvPr/>
        </p:nvSpPr>
        <p:spPr>
          <a:xfrm>
            <a:off x="3542875" y="4026076"/>
            <a:ext cx="8427899" cy="256545"/>
          </a:xfrm>
          <a:prstGeom prst="rect">
            <a:avLst/>
          </a:prstGeom>
        </p:spPr>
        <p:txBody>
          <a:bodyPr wrap="square" lIns="0" tIns="0" rIns="0" bIns="0" rtlCol="0" anchor="t">
            <a:spAutoFit/>
          </a:bodyPr>
          <a:lstStyle>
            <a:defPPr>
              <a:defRPr lang="en-US"/>
            </a:defPPr>
            <a:lvl1pPr>
              <a:lnSpc>
                <a:spcPts val="4896"/>
              </a:lnSpc>
              <a:defRPr sz="3200" spc="352">
                <a:solidFill>
                  <a:srgbClr val="43B0F1"/>
                </a:solidFill>
                <a:latin typeface="Montserrat Semi-Bold"/>
              </a:defRPr>
            </a:lvl1pPr>
          </a:lstStyle>
          <a:p>
            <a:pPr marL="228611" indent="-228611">
              <a:lnSpc>
                <a:spcPct val="100000"/>
              </a:lnSpc>
              <a:buFont typeface="Arial" panose="020B0604020202020204" pitchFamily="34" charset="0"/>
              <a:buChar char="•"/>
            </a:pPr>
            <a:r>
              <a:rPr lang="tr-TR" sz="1667" dirty="0"/>
              <a:t>Teknolojik cihazları çevreye duyarlı bir şekilde kullanın</a:t>
            </a:r>
          </a:p>
        </p:txBody>
      </p:sp>
      <p:sp>
        <p:nvSpPr>
          <p:cNvPr id="26" name="Metin kutusu 25">
            <a:extLst>
              <a:ext uri="{FF2B5EF4-FFF2-40B4-BE49-F238E27FC236}">
                <a16:creationId xmlns:a16="http://schemas.microsoft.com/office/drawing/2014/main" id="{461B0B4F-A64B-C524-FCB0-FE855DF5C3EA}"/>
              </a:ext>
            </a:extLst>
          </p:cNvPr>
          <p:cNvSpPr txBox="1"/>
          <p:nvPr/>
        </p:nvSpPr>
        <p:spPr>
          <a:xfrm>
            <a:off x="3591321" y="4538600"/>
            <a:ext cx="8395124" cy="1026178"/>
          </a:xfrm>
          <a:prstGeom prst="rect">
            <a:avLst/>
          </a:prstGeom>
        </p:spPr>
        <p:txBody>
          <a:bodyPr wrap="square" lIns="0" tIns="0" rIns="0" bIns="0" rtlCol="0" anchor="t">
            <a:spAutoFit/>
          </a:bodyPr>
          <a:lstStyle>
            <a:defPPr>
              <a:defRPr lang="en-US"/>
            </a:defPPr>
            <a:lvl1pPr>
              <a:lnSpc>
                <a:spcPts val="4896"/>
              </a:lnSpc>
              <a:defRPr sz="3200" spc="352">
                <a:solidFill>
                  <a:srgbClr val="43B0F1"/>
                </a:solidFill>
                <a:latin typeface="Montserrat Semi-Bold"/>
              </a:defRPr>
            </a:lvl1pPr>
          </a:lstStyle>
          <a:p>
            <a:pPr marL="228611" indent="-228611">
              <a:lnSpc>
                <a:spcPct val="100000"/>
              </a:lnSpc>
              <a:buFont typeface="Arial" panose="020B0604020202020204" pitchFamily="34" charset="0"/>
              <a:buChar char="•"/>
            </a:pPr>
            <a:r>
              <a:rPr lang="tr-TR" sz="1667" dirty="0"/>
              <a:t>Teknolojik araçlar, hayatımızı kolaylaştıran ve zenginleştiren önemli araçlardır. Ancak bu araçların faydalarından yararlanırken zararlarından korunmak için dikkatli olmak gerekir</a:t>
            </a:r>
          </a:p>
        </p:txBody>
      </p:sp>
      <p:sp>
        <p:nvSpPr>
          <p:cNvPr id="28" name="Metin kutusu 27">
            <a:extLst>
              <a:ext uri="{FF2B5EF4-FFF2-40B4-BE49-F238E27FC236}">
                <a16:creationId xmlns:a16="http://schemas.microsoft.com/office/drawing/2014/main" id="{AC7D08A4-5596-6072-7A47-2B34151B2CEE}"/>
              </a:ext>
            </a:extLst>
          </p:cNvPr>
          <p:cNvSpPr txBox="1"/>
          <p:nvPr/>
        </p:nvSpPr>
        <p:spPr>
          <a:xfrm>
            <a:off x="3592960" y="5887861"/>
            <a:ext cx="8353233" cy="513089"/>
          </a:xfrm>
          <a:prstGeom prst="rect">
            <a:avLst/>
          </a:prstGeom>
        </p:spPr>
        <p:txBody>
          <a:bodyPr wrap="square" lIns="0" tIns="0" rIns="0" bIns="0" rtlCol="0" anchor="t">
            <a:spAutoFit/>
          </a:bodyPr>
          <a:lstStyle>
            <a:defPPr>
              <a:defRPr lang="en-US"/>
            </a:defPPr>
            <a:lvl1pPr>
              <a:lnSpc>
                <a:spcPts val="4896"/>
              </a:lnSpc>
              <a:defRPr sz="3200" spc="352">
                <a:solidFill>
                  <a:srgbClr val="43B0F1"/>
                </a:solidFill>
                <a:latin typeface="Montserrat Semi-Bold"/>
              </a:defRPr>
            </a:lvl1pPr>
          </a:lstStyle>
          <a:p>
            <a:pPr marL="228611" indent="-228611">
              <a:lnSpc>
                <a:spcPct val="100000"/>
              </a:lnSpc>
              <a:buFont typeface="Arial" panose="020B0604020202020204" pitchFamily="34" charset="0"/>
              <a:buChar char="•"/>
            </a:pPr>
            <a:r>
              <a:rPr lang="tr-TR" sz="1667" dirty="0"/>
              <a:t>Teknolojik araçların zararları, bireysel ve toplumsal düzeyde çeşitli şekillerde kendini gösterebilir</a:t>
            </a:r>
          </a:p>
        </p:txBody>
      </p:sp>
    </p:spTree>
    <p:extLst>
      <p:ext uri="{BB962C8B-B14F-4D97-AF65-F5344CB8AC3E}">
        <p14:creationId xmlns:p14="http://schemas.microsoft.com/office/powerpoint/2010/main" val="40705680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AAD052E-CE4C-E296-7DC0-5D537005DBE3}"/>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tr-TR" dirty="0"/>
          </a:p>
        </p:txBody>
      </p:sp>
      <p:sp>
        <p:nvSpPr>
          <p:cNvPr id="3" name="TextBox 4">
            <a:extLst>
              <a:ext uri="{FF2B5EF4-FFF2-40B4-BE49-F238E27FC236}">
                <a16:creationId xmlns:a16="http://schemas.microsoft.com/office/drawing/2014/main" id="{C88C38CA-E754-C747-B2BE-DAC47AD3DFD9}"/>
              </a:ext>
            </a:extLst>
          </p:cNvPr>
          <p:cNvSpPr txBox="1"/>
          <p:nvPr/>
        </p:nvSpPr>
        <p:spPr>
          <a:xfrm>
            <a:off x="806450" y="2006600"/>
            <a:ext cx="10579100" cy="3119828"/>
          </a:xfrm>
          <a:prstGeom prst="rect">
            <a:avLst/>
          </a:prstGeom>
        </p:spPr>
        <p:txBody>
          <a:bodyPr wrap="square" lIns="0" tIns="0" rIns="0" bIns="0" rtlCol="0" anchor="t">
            <a:spAutoFit/>
          </a:bodyPr>
          <a:lstStyle/>
          <a:p>
            <a:pPr algn="ctr">
              <a:lnSpc>
                <a:spcPts val="8316"/>
              </a:lnSpc>
            </a:pPr>
            <a:r>
              <a:rPr lang="tr-TR" sz="6600" spc="59" dirty="0">
                <a:solidFill>
                  <a:srgbClr val="E8EEF1"/>
                </a:solidFill>
                <a:latin typeface="Montserrat Bold"/>
              </a:rPr>
              <a:t>Tablet veya Telefon İle Arttırılmış Gerçeklik Uygulaması: </a:t>
            </a:r>
            <a:r>
              <a:rPr lang="tr-TR" sz="6600" spc="59" dirty="0" err="1">
                <a:solidFill>
                  <a:srgbClr val="E8EEF1"/>
                </a:solidFill>
                <a:latin typeface="Montserrat Bold"/>
              </a:rPr>
              <a:t>Quiver</a:t>
            </a:r>
            <a:endParaRPr lang="en-US" sz="6600" spc="59" dirty="0">
              <a:solidFill>
                <a:srgbClr val="E8EEF1"/>
              </a:solidFill>
              <a:latin typeface="Montserrat Bold"/>
            </a:endParaRPr>
          </a:p>
        </p:txBody>
      </p:sp>
      <p:grpSp>
        <p:nvGrpSpPr>
          <p:cNvPr id="4" name="Group 7">
            <a:extLst>
              <a:ext uri="{FF2B5EF4-FFF2-40B4-BE49-F238E27FC236}">
                <a16:creationId xmlns:a16="http://schemas.microsoft.com/office/drawing/2014/main" id="{EF80BF37-F107-594E-C61F-17993A0E38B6}"/>
              </a:ext>
            </a:extLst>
          </p:cNvPr>
          <p:cNvGrpSpPr/>
          <p:nvPr/>
        </p:nvGrpSpPr>
        <p:grpSpPr>
          <a:xfrm>
            <a:off x="-750460" y="5833163"/>
            <a:ext cx="2886906" cy="685373"/>
            <a:chOff x="462239" y="-1815936"/>
            <a:chExt cx="1722525" cy="408940"/>
          </a:xfrm>
        </p:grpSpPr>
        <p:sp>
          <p:nvSpPr>
            <p:cNvPr id="5" name="Freeform 8">
              <a:extLst>
                <a:ext uri="{FF2B5EF4-FFF2-40B4-BE49-F238E27FC236}">
                  <a16:creationId xmlns:a16="http://schemas.microsoft.com/office/drawing/2014/main" id="{2FCAB7EC-F317-ECD8-2CE0-047A3F57A369}"/>
                </a:ext>
              </a:extLst>
            </p:cNvPr>
            <p:cNvSpPr/>
            <p:nvPr/>
          </p:nvSpPr>
          <p:spPr>
            <a:xfrm>
              <a:off x="462239" y="-1815936"/>
              <a:ext cx="1722525" cy="408940"/>
            </a:xfrm>
            <a:custGeom>
              <a:avLst/>
              <a:gdLst/>
              <a:ahLst/>
              <a:cxnLst/>
              <a:rect l="l" t="t" r="r" b="b"/>
              <a:pathLst>
                <a:path w="1722525" h="408940">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p:spPr>
          <p:txBody>
            <a:bodyPr/>
            <a:lstStyle/>
            <a:p>
              <a:endParaRPr lang="tr-TR" dirty="0"/>
            </a:p>
          </p:txBody>
        </p:sp>
      </p:grpSp>
      <p:grpSp>
        <p:nvGrpSpPr>
          <p:cNvPr id="6" name="Group 9">
            <a:extLst>
              <a:ext uri="{FF2B5EF4-FFF2-40B4-BE49-F238E27FC236}">
                <a16:creationId xmlns:a16="http://schemas.microsoft.com/office/drawing/2014/main" id="{639196D7-9D4D-9BB2-3A49-8729A13C092E}"/>
              </a:ext>
            </a:extLst>
          </p:cNvPr>
          <p:cNvGrpSpPr/>
          <p:nvPr/>
        </p:nvGrpSpPr>
        <p:grpSpPr>
          <a:xfrm rot="-10800000">
            <a:off x="10055554" y="183903"/>
            <a:ext cx="2886906" cy="851395"/>
            <a:chOff x="0" y="0"/>
            <a:chExt cx="1722525" cy="508000"/>
          </a:xfrm>
        </p:grpSpPr>
        <p:sp>
          <p:nvSpPr>
            <p:cNvPr id="7" name="Freeform 10">
              <a:extLst>
                <a:ext uri="{FF2B5EF4-FFF2-40B4-BE49-F238E27FC236}">
                  <a16:creationId xmlns:a16="http://schemas.microsoft.com/office/drawing/2014/main" id="{C5D4E3AD-C258-2E28-20B6-D87F7C4D9ED2}"/>
                </a:ext>
              </a:extLst>
            </p:cNvPr>
            <p:cNvSpPr/>
            <p:nvPr/>
          </p:nvSpPr>
          <p:spPr>
            <a:xfrm>
              <a:off x="0" y="49530"/>
              <a:ext cx="1722525" cy="408940"/>
            </a:xfrm>
            <a:custGeom>
              <a:avLst/>
              <a:gdLst/>
              <a:ahLst/>
              <a:cxnLst/>
              <a:rect l="l" t="t" r="r" b="b"/>
              <a:pathLst>
                <a:path w="1722525" h="408940">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p:spPr>
          <p:txBody>
            <a:bodyPr/>
            <a:lstStyle/>
            <a:p>
              <a:endParaRPr lang="tr-TR"/>
            </a:p>
          </p:txBody>
        </p:sp>
      </p:grpSp>
    </p:spTree>
    <p:extLst>
      <p:ext uri="{BB962C8B-B14F-4D97-AF65-F5344CB8AC3E}">
        <p14:creationId xmlns:p14="http://schemas.microsoft.com/office/powerpoint/2010/main" val="38315774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a:extLst>
            <a:ext uri="{FF2B5EF4-FFF2-40B4-BE49-F238E27FC236}">
              <a16:creationId xmlns:a16="http://schemas.microsoft.com/office/drawing/2014/main" id="{37C8F15F-895D-5BBC-5FE0-D078550D1A78}"/>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FF97E881-38AB-89FA-D69F-886DC00686D3}"/>
              </a:ext>
            </a:extLst>
          </p:cNvPr>
          <p:cNvSpPr txBox="1"/>
          <p:nvPr/>
        </p:nvSpPr>
        <p:spPr>
          <a:xfrm>
            <a:off x="660400" y="657015"/>
            <a:ext cx="6705600" cy="4811253"/>
          </a:xfrm>
          <a:prstGeom prst="rect">
            <a:avLst/>
          </a:prstGeom>
        </p:spPr>
        <p:txBody>
          <a:bodyPr wrap="square" lIns="0" tIns="0" rIns="0" bIns="0" rtlCol="0" anchor="t">
            <a:spAutoFit/>
          </a:bodyPr>
          <a:lstStyle/>
          <a:p>
            <a:pPr>
              <a:lnSpc>
                <a:spcPct val="107000"/>
              </a:lnSpc>
              <a:spcAft>
                <a:spcPts val="533"/>
              </a:spcAft>
            </a:pPr>
            <a:r>
              <a:rPr lang="tr-TR" sz="2667" dirty="0" err="1">
                <a:solidFill>
                  <a:schemeClr val="bg1"/>
                </a:solidFill>
                <a:latin typeface="Calibri" panose="020F0502020204030204" pitchFamily="34" charset="0"/>
                <a:ea typeface="Calibri" panose="020F0502020204030204" pitchFamily="34" charset="0"/>
                <a:cs typeface="Arial" panose="020B0604020202020204" pitchFamily="34" charset="0"/>
              </a:rPr>
              <a:t>Quiver</a:t>
            </a:r>
            <a:r>
              <a:rPr lang="tr-TR" sz="2667" dirty="0">
                <a:solidFill>
                  <a:schemeClr val="bg1"/>
                </a:solidFill>
                <a:latin typeface="Calibri" panose="020F0502020204030204" pitchFamily="34" charset="0"/>
                <a:ea typeface="Calibri" panose="020F0502020204030204" pitchFamily="34" charset="0"/>
                <a:cs typeface="Arial" panose="020B0604020202020204" pitchFamily="34" charset="0"/>
              </a:rPr>
              <a:t> uygulaması içindeki sol üstteki dünya işaretine basılır ve Türkçe seçilir. Kameraya basılır ve kamera erişimine izin verilir. Kütüphane kısmında sadece California </a:t>
            </a:r>
            <a:r>
              <a:rPr lang="tr-TR" sz="2667" dirty="0" err="1">
                <a:solidFill>
                  <a:schemeClr val="bg1"/>
                </a:solidFill>
                <a:latin typeface="Calibri" panose="020F0502020204030204" pitchFamily="34" charset="0"/>
                <a:ea typeface="Calibri" panose="020F0502020204030204" pitchFamily="34" charset="0"/>
                <a:cs typeface="Arial" panose="020B0604020202020204" pitchFamily="34" charset="0"/>
              </a:rPr>
              <a:t>State</a:t>
            </a:r>
            <a:r>
              <a:rPr lang="tr-TR" sz="2667" dirty="0">
                <a:solidFill>
                  <a:schemeClr val="bg1"/>
                </a:solidFill>
                <a:latin typeface="Calibri" panose="020F0502020204030204" pitchFamily="34" charset="0"/>
                <a:ea typeface="Calibri" panose="020F0502020204030204" pitchFamily="34" charset="0"/>
                <a:cs typeface="Arial" panose="020B0604020202020204" pitchFamily="34" charset="0"/>
              </a:rPr>
              <a:t> </a:t>
            </a:r>
            <a:r>
              <a:rPr lang="tr-TR" sz="2667" dirty="0" err="1">
                <a:solidFill>
                  <a:schemeClr val="bg1"/>
                </a:solidFill>
                <a:latin typeface="Calibri" panose="020F0502020204030204" pitchFamily="34" charset="0"/>
                <a:ea typeface="Calibri" panose="020F0502020204030204" pitchFamily="34" charset="0"/>
                <a:cs typeface="Arial" panose="020B0604020202020204" pitchFamily="34" charset="0"/>
              </a:rPr>
              <a:t>Parks</a:t>
            </a:r>
            <a:r>
              <a:rPr lang="tr-TR" sz="2667" dirty="0">
                <a:solidFill>
                  <a:schemeClr val="bg1"/>
                </a:solidFill>
                <a:latin typeface="Calibri" panose="020F0502020204030204" pitchFamily="34" charset="0"/>
                <a:ea typeface="Calibri" panose="020F0502020204030204" pitchFamily="34" charset="0"/>
                <a:cs typeface="Arial" panose="020B0604020202020204" pitchFamily="34" charset="0"/>
              </a:rPr>
              <a:t> ve </a:t>
            </a:r>
            <a:r>
              <a:rPr lang="tr-TR" sz="2667" dirty="0" err="1">
                <a:solidFill>
                  <a:schemeClr val="bg1"/>
                </a:solidFill>
                <a:latin typeface="Calibri" panose="020F0502020204030204" pitchFamily="34" charset="0"/>
                <a:ea typeface="Calibri" panose="020F0502020204030204" pitchFamily="34" charset="0"/>
                <a:cs typeface="Arial" panose="020B0604020202020204" pitchFamily="34" charset="0"/>
              </a:rPr>
              <a:t>Murfy</a:t>
            </a:r>
            <a:r>
              <a:rPr lang="tr-TR" sz="2667" dirty="0">
                <a:solidFill>
                  <a:schemeClr val="bg1"/>
                </a:solidFill>
                <a:latin typeface="Calibri" panose="020F0502020204030204" pitchFamily="34" charset="0"/>
                <a:ea typeface="Calibri" panose="020F0502020204030204" pitchFamily="34" charset="0"/>
                <a:cs typeface="Arial" panose="020B0604020202020204" pitchFamily="34" charset="0"/>
              </a:rPr>
              <a:t> </a:t>
            </a:r>
            <a:r>
              <a:rPr lang="tr-TR" sz="2667" dirty="0" err="1">
                <a:solidFill>
                  <a:schemeClr val="bg1"/>
                </a:solidFill>
                <a:latin typeface="Calibri" panose="020F0502020204030204" pitchFamily="34" charset="0"/>
                <a:ea typeface="Calibri" panose="020F0502020204030204" pitchFamily="34" charset="0"/>
                <a:cs typeface="Arial" panose="020B0604020202020204" pitchFamily="34" charset="0"/>
              </a:rPr>
              <a:t>and</a:t>
            </a:r>
            <a:r>
              <a:rPr lang="tr-TR" sz="2667" dirty="0">
                <a:solidFill>
                  <a:schemeClr val="bg1"/>
                </a:solidFill>
                <a:latin typeface="Calibri" panose="020F0502020204030204" pitchFamily="34" charset="0"/>
                <a:ea typeface="Calibri" panose="020F0502020204030204" pitchFamily="34" charset="0"/>
                <a:cs typeface="Arial" panose="020B0604020202020204" pitchFamily="34" charset="0"/>
              </a:rPr>
              <a:t> </a:t>
            </a:r>
            <a:r>
              <a:rPr lang="tr-TR" sz="2667" dirty="0" err="1">
                <a:solidFill>
                  <a:schemeClr val="bg1"/>
                </a:solidFill>
                <a:latin typeface="Calibri" panose="020F0502020204030204" pitchFamily="34" charset="0"/>
                <a:ea typeface="Calibri" panose="020F0502020204030204" pitchFamily="34" charset="0"/>
                <a:cs typeface="Arial" panose="020B0604020202020204" pitchFamily="34" charset="0"/>
              </a:rPr>
              <a:t>Friends</a:t>
            </a:r>
            <a:r>
              <a:rPr lang="tr-TR" sz="2667" dirty="0">
                <a:solidFill>
                  <a:schemeClr val="bg1"/>
                </a:solidFill>
                <a:latin typeface="Calibri" panose="020F0502020204030204" pitchFamily="34" charset="0"/>
                <a:ea typeface="Calibri" panose="020F0502020204030204" pitchFamily="34" charset="0"/>
                <a:cs typeface="Arial" panose="020B0604020202020204" pitchFamily="34" charset="0"/>
              </a:rPr>
              <a:t> paketi ücretsiz olduğundan bunlara dokunulur ve başlata basarak indirilmesi sağlanır. Sonrasında a4 kâğıda yazdırdığınız şekilleri </a:t>
            </a:r>
            <a:r>
              <a:rPr lang="tr-TR" sz="2667" dirty="0" err="1">
                <a:solidFill>
                  <a:schemeClr val="bg1"/>
                </a:solidFill>
                <a:latin typeface="Calibri" panose="020F0502020204030204" pitchFamily="34" charset="0"/>
                <a:ea typeface="Calibri" panose="020F0502020204030204" pitchFamily="34" charset="0"/>
                <a:cs typeface="Arial" panose="020B0604020202020204" pitchFamily="34" charset="0"/>
              </a:rPr>
              <a:t>quiver</a:t>
            </a:r>
            <a:r>
              <a:rPr lang="tr-TR" sz="2667" dirty="0">
                <a:solidFill>
                  <a:schemeClr val="bg1"/>
                </a:solidFill>
                <a:latin typeface="Calibri" panose="020F0502020204030204" pitchFamily="34" charset="0"/>
                <a:ea typeface="Calibri" panose="020F0502020204030204" pitchFamily="34" charset="0"/>
                <a:cs typeface="Arial" panose="020B0604020202020204" pitchFamily="34" charset="0"/>
              </a:rPr>
              <a:t> uygulamasındaki kameraya göstererek artırılmış gerçeklik çalıştırılabilir. Bazı karakterlere (örneğin kuş) telefon ekranından dokunularak etkileşim sağlanabilir.</a:t>
            </a:r>
          </a:p>
        </p:txBody>
      </p:sp>
      <p:grpSp>
        <p:nvGrpSpPr>
          <p:cNvPr id="6" name="Group 6">
            <a:extLst>
              <a:ext uri="{FF2B5EF4-FFF2-40B4-BE49-F238E27FC236}">
                <a16:creationId xmlns:a16="http://schemas.microsoft.com/office/drawing/2014/main" id="{D2BE24A7-9A87-FC14-0EE7-996A4F66136D}"/>
              </a:ext>
            </a:extLst>
          </p:cNvPr>
          <p:cNvGrpSpPr/>
          <p:nvPr/>
        </p:nvGrpSpPr>
        <p:grpSpPr>
          <a:xfrm>
            <a:off x="0" y="5888402"/>
            <a:ext cx="1924604" cy="567597"/>
            <a:chOff x="0" y="0"/>
            <a:chExt cx="1722525" cy="508000"/>
          </a:xfrm>
        </p:grpSpPr>
        <p:sp>
          <p:nvSpPr>
            <p:cNvPr id="7" name="Freeform 7">
              <a:extLst>
                <a:ext uri="{FF2B5EF4-FFF2-40B4-BE49-F238E27FC236}">
                  <a16:creationId xmlns:a16="http://schemas.microsoft.com/office/drawing/2014/main" id="{CA8E3CA9-A103-F889-C36F-CB65717451DB}"/>
                </a:ext>
              </a:extLst>
            </p:cNvPr>
            <p:cNvSpPr/>
            <p:nvPr/>
          </p:nvSpPr>
          <p:spPr>
            <a:xfrm>
              <a:off x="0" y="49530"/>
              <a:ext cx="1722525" cy="408940"/>
            </a:xfrm>
            <a:custGeom>
              <a:avLst/>
              <a:gdLst/>
              <a:ahLst/>
              <a:cxnLst/>
              <a:rect l="l" t="t" r="r" b="b"/>
              <a:pathLst>
                <a:path w="1722525" h="408940">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p:spPr>
          <p:txBody>
            <a:bodyPr/>
            <a:lstStyle/>
            <a:p>
              <a:endParaRPr lang="tr-TR" sz="1200"/>
            </a:p>
          </p:txBody>
        </p:sp>
      </p:grpSp>
      <p:grpSp>
        <p:nvGrpSpPr>
          <p:cNvPr id="8" name="Group 8">
            <a:extLst>
              <a:ext uri="{FF2B5EF4-FFF2-40B4-BE49-F238E27FC236}">
                <a16:creationId xmlns:a16="http://schemas.microsoft.com/office/drawing/2014/main" id="{7D4B1EB6-6684-1AF1-B6CA-125A2B8FD1FA}"/>
              </a:ext>
            </a:extLst>
          </p:cNvPr>
          <p:cNvGrpSpPr/>
          <p:nvPr/>
        </p:nvGrpSpPr>
        <p:grpSpPr>
          <a:xfrm rot="-10800000">
            <a:off x="10267396" y="402002"/>
            <a:ext cx="1924604" cy="567597"/>
            <a:chOff x="0" y="0"/>
            <a:chExt cx="1722525" cy="508000"/>
          </a:xfrm>
        </p:grpSpPr>
        <p:sp>
          <p:nvSpPr>
            <p:cNvPr id="9" name="Freeform 9">
              <a:extLst>
                <a:ext uri="{FF2B5EF4-FFF2-40B4-BE49-F238E27FC236}">
                  <a16:creationId xmlns:a16="http://schemas.microsoft.com/office/drawing/2014/main" id="{9C966882-CAD8-3D2D-3DF2-EC3F21350D7F}"/>
                </a:ext>
              </a:extLst>
            </p:cNvPr>
            <p:cNvSpPr/>
            <p:nvPr/>
          </p:nvSpPr>
          <p:spPr>
            <a:xfrm>
              <a:off x="0" y="49530"/>
              <a:ext cx="1722525" cy="408940"/>
            </a:xfrm>
            <a:custGeom>
              <a:avLst/>
              <a:gdLst/>
              <a:ahLst/>
              <a:cxnLst/>
              <a:rect l="l" t="t" r="r" b="b"/>
              <a:pathLst>
                <a:path w="1722525" h="408940">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p:spPr>
          <p:txBody>
            <a:bodyPr/>
            <a:lstStyle/>
            <a:p>
              <a:endParaRPr lang="tr-TR" sz="1200"/>
            </a:p>
          </p:txBody>
        </p:sp>
      </p:grpSp>
      <p:pic>
        <p:nvPicPr>
          <p:cNvPr id="10" name="Picture 1">
            <a:extLst>
              <a:ext uri="{FF2B5EF4-FFF2-40B4-BE49-F238E27FC236}">
                <a16:creationId xmlns:a16="http://schemas.microsoft.com/office/drawing/2014/main" id="{1807C5F1-FEAF-546E-5901-A9CC4682B3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89890" y="935064"/>
            <a:ext cx="4602110" cy="4602110"/>
          </a:xfrm>
          <a:prstGeom prst="rect">
            <a:avLst/>
          </a:prstGeom>
          <a:noFill/>
          <a:ln>
            <a:noFill/>
          </a:ln>
        </p:spPr>
      </p:pic>
      <p:sp>
        <p:nvSpPr>
          <p:cNvPr id="11" name="Metin kutusu 10">
            <a:hlinkClick r:id="rId3" action="ppaction://hlinkfile"/>
            <a:extLst>
              <a:ext uri="{FF2B5EF4-FFF2-40B4-BE49-F238E27FC236}">
                <a16:creationId xmlns:a16="http://schemas.microsoft.com/office/drawing/2014/main" id="{CA11718D-B424-1BBA-FF90-CB11E5263647}"/>
              </a:ext>
            </a:extLst>
          </p:cNvPr>
          <p:cNvSpPr txBox="1"/>
          <p:nvPr/>
        </p:nvSpPr>
        <p:spPr>
          <a:xfrm>
            <a:off x="8086726" y="5629630"/>
            <a:ext cx="3346544" cy="1077218"/>
          </a:xfrm>
          <a:prstGeom prst="rect">
            <a:avLst/>
          </a:prstGeom>
          <a:noFill/>
        </p:spPr>
        <p:txBody>
          <a:bodyPr wrap="square" rtlCol="0">
            <a:spAutoFit/>
          </a:bodyPr>
          <a:lstStyle/>
          <a:p>
            <a:pPr algn="ctr"/>
            <a:r>
              <a:rPr lang="tr-TR" sz="3200" dirty="0">
                <a:solidFill>
                  <a:schemeClr val="bg1"/>
                </a:solidFill>
                <a:latin typeface="Poppins" panose="00000500000000000000" pitchFamily="2" charset="-94"/>
                <a:cs typeface="Poppins" panose="00000500000000000000" pitchFamily="2" charset="-94"/>
              </a:rPr>
              <a:t>Uygulama linki QR kodu</a:t>
            </a:r>
          </a:p>
        </p:txBody>
      </p:sp>
      <p:sp>
        <p:nvSpPr>
          <p:cNvPr id="13" name="Metin kutusu 12">
            <a:hlinkClick r:id="rId4"/>
            <a:extLst>
              <a:ext uri="{FF2B5EF4-FFF2-40B4-BE49-F238E27FC236}">
                <a16:creationId xmlns:a16="http://schemas.microsoft.com/office/drawing/2014/main" id="{B5DDF0E9-3AF9-A474-03C6-B463F95D43B5}"/>
              </a:ext>
            </a:extLst>
          </p:cNvPr>
          <p:cNvSpPr txBox="1"/>
          <p:nvPr/>
        </p:nvSpPr>
        <p:spPr>
          <a:xfrm>
            <a:off x="2628900" y="5589797"/>
            <a:ext cx="6096000" cy="1015663"/>
          </a:xfrm>
          <a:prstGeom prst="rect">
            <a:avLst/>
          </a:prstGeom>
          <a:noFill/>
        </p:spPr>
        <p:txBody>
          <a:bodyPr wrap="square">
            <a:spAutoFit/>
          </a:bodyPr>
          <a:lstStyle/>
          <a:p>
            <a:r>
              <a:rPr lang="tr-TR" sz="6000" b="1" dirty="0">
                <a:solidFill>
                  <a:schemeClr val="bg1"/>
                </a:solidFill>
              </a:rPr>
              <a:t>www.quivervision.com</a:t>
            </a:r>
          </a:p>
        </p:txBody>
      </p:sp>
    </p:spTree>
    <p:extLst>
      <p:ext uri="{BB962C8B-B14F-4D97-AF65-F5344CB8AC3E}">
        <p14:creationId xmlns:p14="http://schemas.microsoft.com/office/powerpoint/2010/main" val="40128092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BB7CB-E7FC-FE8E-B9E4-2EED85649F5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185398A-10A6-8518-3329-287DDEB1C42A}"/>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tr-TR" dirty="0"/>
          </a:p>
        </p:txBody>
      </p:sp>
      <p:sp>
        <p:nvSpPr>
          <p:cNvPr id="3" name="TextBox 4">
            <a:extLst>
              <a:ext uri="{FF2B5EF4-FFF2-40B4-BE49-F238E27FC236}">
                <a16:creationId xmlns:a16="http://schemas.microsoft.com/office/drawing/2014/main" id="{174CB5B1-F0EC-37D8-4634-3F3B897D6DC3}"/>
              </a:ext>
            </a:extLst>
          </p:cNvPr>
          <p:cNvSpPr txBox="1"/>
          <p:nvPr/>
        </p:nvSpPr>
        <p:spPr>
          <a:xfrm>
            <a:off x="806450" y="2006600"/>
            <a:ext cx="10579100" cy="3136180"/>
          </a:xfrm>
          <a:prstGeom prst="rect">
            <a:avLst/>
          </a:prstGeom>
        </p:spPr>
        <p:txBody>
          <a:bodyPr wrap="square" lIns="0" tIns="0" rIns="0" bIns="0" rtlCol="0" anchor="t">
            <a:spAutoFit/>
          </a:bodyPr>
          <a:lstStyle/>
          <a:p>
            <a:pPr algn="ctr">
              <a:lnSpc>
                <a:spcPts val="8316"/>
              </a:lnSpc>
            </a:pPr>
            <a:r>
              <a:rPr lang="tr-TR" sz="6600" spc="59" dirty="0">
                <a:solidFill>
                  <a:srgbClr val="E8EEF1"/>
                </a:solidFill>
                <a:latin typeface="Montserrat Bold"/>
              </a:rPr>
              <a:t>Derslerde Faydalanabileceğiniz Web 2.0 Araçları</a:t>
            </a:r>
            <a:endParaRPr lang="en-US" sz="6600" spc="59" dirty="0">
              <a:solidFill>
                <a:srgbClr val="E8EEF1"/>
              </a:solidFill>
              <a:latin typeface="Montserrat Bold"/>
            </a:endParaRPr>
          </a:p>
        </p:txBody>
      </p:sp>
      <p:grpSp>
        <p:nvGrpSpPr>
          <p:cNvPr id="4" name="Group 7">
            <a:extLst>
              <a:ext uri="{FF2B5EF4-FFF2-40B4-BE49-F238E27FC236}">
                <a16:creationId xmlns:a16="http://schemas.microsoft.com/office/drawing/2014/main" id="{F95B9E79-2D01-3403-BBBE-CC8FBD4656C1}"/>
              </a:ext>
            </a:extLst>
          </p:cNvPr>
          <p:cNvGrpSpPr/>
          <p:nvPr/>
        </p:nvGrpSpPr>
        <p:grpSpPr>
          <a:xfrm>
            <a:off x="-750460" y="5833163"/>
            <a:ext cx="2886906" cy="685373"/>
            <a:chOff x="462239" y="-1815936"/>
            <a:chExt cx="1722525" cy="408940"/>
          </a:xfrm>
        </p:grpSpPr>
        <p:sp>
          <p:nvSpPr>
            <p:cNvPr id="5" name="Freeform 8">
              <a:extLst>
                <a:ext uri="{FF2B5EF4-FFF2-40B4-BE49-F238E27FC236}">
                  <a16:creationId xmlns:a16="http://schemas.microsoft.com/office/drawing/2014/main" id="{AA1E0AE0-A167-085D-7F89-047F131CDB04}"/>
                </a:ext>
              </a:extLst>
            </p:cNvPr>
            <p:cNvSpPr/>
            <p:nvPr/>
          </p:nvSpPr>
          <p:spPr>
            <a:xfrm>
              <a:off x="462239" y="-1815936"/>
              <a:ext cx="1722525" cy="408940"/>
            </a:xfrm>
            <a:custGeom>
              <a:avLst/>
              <a:gdLst/>
              <a:ahLst/>
              <a:cxnLst/>
              <a:rect l="l" t="t" r="r" b="b"/>
              <a:pathLst>
                <a:path w="1722525" h="408940">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p:spPr>
          <p:txBody>
            <a:bodyPr/>
            <a:lstStyle/>
            <a:p>
              <a:endParaRPr lang="tr-TR" dirty="0"/>
            </a:p>
          </p:txBody>
        </p:sp>
      </p:grpSp>
      <p:grpSp>
        <p:nvGrpSpPr>
          <p:cNvPr id="6" name="Group 9">
            <a:extLst>
              <a:ext uri="{FF2B5EF4-FFF2-40B4-BE49-F238E27FC236}">
                <a16:creationId xmlns:a16="http://schemas.microsoft.com/office/drawing/2014/main" id="{8A03130B-1DB3-D07A-EAB9-0E8CBA3F6571}"/>
              </a:ext>
            </a:extLst>
          </p:cNvPr>
          <p:cNvGrpSpPr/>
          <p:nvPr/>
        </p:nvGrpSpPr>
        <p:grpSpPr>
          <a:xfrm rot="-10800000">
            <a:off x="10055554" y="183903"/>
            <a:ext cx="2886906" cy="851395"/>
            <a:chOff x="0" y="0"/>
            <a:chExt cx="1722525" cy="508000"/>
          </a:xfrm>
        </p:grpSpPr>
        <p:sp>
          <p:nvSpPr>
            <p:cNvPr id="7" name="Freeform 10">
              <a:extLst>
                <a:ext uri="{FF2B5EF4-FFF2-40B4-BE49-F238E27FC236}">
                  <a16:creationId xmlns:a16="http://schemas.microsoft.com/office/drawing/2014/main" id="{9448031D-08E2-65DA-9E6F-8400B6D22971}"/>
                </a:ext>
              </a:extLst>
            </p:cNvPr>
            <p:cNvSpPr/>
            <p:nvPr/>
          </p:nvSpPr>
          <p:spPr>
            <a:xfrm>
              <a:off x="0" y="49530"/>
              <a:ext cx="1722525" cy="408940"/>
            </a:xfrm>
            <a:custGeom>
              <a:avLst/>
              <a:gdLst/>
              <a:ahLst/>
              <a:cxnLst/>
              <a:rect l="l" t="t" r="r" b="b"/>
              <a:pathLst>
                <a:path w="1722525" h="408940">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p:spPr>
          <p:txBody>
            <a:bodyPr/>
            <a:lstStyle/>
            <a:p>
              <a:endParaRPr lang="tr-TR"/>
            </a:p>
          </p:txBody>
        </p:sp>
      </p:grpSp>
    </p:spTree>
    <p:extLst>
      <p:ext uri="{BB962C8B-B14F-4D97-AF65-F5344CB8AC3E}">
        <p14:creationId xmlns:p14="http://schemas.microsoft.com/office/powerpoint/2010/main" val="3905379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0" name="Rectangle 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6">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39411"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accent1"/>
          </a:solidFill>
          <a:ln w="41275"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etin kutusu 2">
            <a:extLst>
              <a:ext uri="{FF2B5EF4-FFF2-40B4-BE49-F238E27FC236}">
                <a16:creationId xmlns:a16="http://schemas.microsoft.com/office/drawing/2014/main" id="{BE1C7575-5A23-1EB7-6E0F-5DFC28B9686E}"/>
              </a:ext>
            </a:extLst>
          </p:cNvPr>
          <p:cNvSpPr txBox="1"/>
          <p:nvPr/>
        </p:nvSpPr>
        <p:spPr>
          <a:xfrm>
            <a:off x="5298595" y="552091"/>
            <a:ext cx="6052158" cy="5431536"/>
          </a:xfrm>
          <a:prstGeom prst="rect">
            <a:avLst/>
          </a:prstGeom>
        </p:spPr>
        <p:txBody>
          <a:bodyPr vert="horz" lIns="91440" tIns="45720" rIns="91440" bIns="45720" rtlCol="0" anchor="ctr">
            <a:normAutofit/>
          </a:bodyPr>
          <a:lstStyle/>
          <a:p>
            <a:pPr indent="-228600">
              <a:lnSpc>
                <a:spcPct val="110000"/>
              </a:lnSpc>
              <a:spcAft>
                <a:spcPts val="800"/>
              </a:spcAft>
              <a:buFont typeface="Arial" panose="020B0604020202020204" pitchFamily="34" charset="0"/>
              <a:buChar char="•"/>
            </a:pPr>
            <a:r>
              <a:rPr lang="en-US" sz="3200" dirty="0">
                <a:effectLst/>
                <a:latin typeface="Fira Sans" panose="020B0503050000020004" pitchFamily="34" charset="0"/>
              </a:rPr>
              <a:t>1642’de </a:t>
            </a:r>
            <a:r>
              <a:rPr lang="en-US" sz="3200" dirty="0" err="1">
                <a:effectLst/>
                <a:latin typeface="Fira Sans" panose="020B0503050000020004" pitchFamily="34" charset="0"/>
              </a:rPr>
              <a:t>babasının</a:t>
            </a:r>
            <a:r>
              <a:rPr lang="en-US" sz="3200" dirty="0">
                <a:effectLst/>
                <a:latin typeface="Fira Sans" panose="020B0503050000020004" pitchFamily="34" charset="0"/>
              </a:rPr>
              <a:t> </a:t>
            </a:r>
            <a:r>
              <a:rPr lang="en-US" sz="3200" dirty="0" err="1">
                <a:effectLst/>
                <a:latin typeface="Fira Sans" panose="020B0503050000020004" pitchFamily="34" charset="0"/>
              </a:rPr>
              <a:t>vergi</a:t>
            </a:r>
            <a:r>
              <a:rPr lang="en-US" sz="3200" dirty="0">
                <a:effectLst/>
                <a:latin typeface="Fira Sans" panose="020B0503050000020004" pitchFamily="34" charset="0"/>
              </a:rPr>
              <a:t> </a:t>
            </a:r>
            <a:r>
              <a:rPr lang="en-US" sz="3200" dirty="0" err="1">
                <a:effectLst/>
                <a:latin typeface="Fira Sans" panose="020B0503050000020004" pitchFamily="34" charset="0"/>
              </a:rPr>
              <a:t>hesaplarında</a:t>
            </a:r>
            <a:r>
              <a:rPr lang="en-US" sz="3200" dirty="0">
                <a:effectLst/>
                <a:latin typeface="Fira Sans" panose="020B0503050000020004" pitchFamily="34" charset="0"/>
              </a:rPr>
              <a:t> </a:t>
            </a:r>
            <a:r>
              <a:rPr lang="en-US" sz="3200" dirty="0" err="1">
                <a:effectLst/>
                <a:latin typeface="Fira Sans" panose="020B0503050000020004" pitchFamily="34" charset="0"/>
              </a:rPr>
              <a:t>kullanması</a:t>
            </a:r>
            <a:r>
              <a:rPr lang="en-US" sz="3200" dirty="0">
                <a:effectLst/>
                <a:latin typeface="Fira Sans" panose="020B0503050000020004" pitchFamily="34" charset="0"/>
              </a:rPr>
              <a:t> </a:t>
            </a:r>
            <a:r>
              <a:rPr lang="en-US" sz="3200" dirty="0" err="1">
                <a:effectLst/>
                <a:latin typeface="Fira Sans" panose="020B0503050000020004" pitchFamily="34" charset="0"/>
              </a:rPr>
              <a:t>için</a:t>
            </a:r>
            <a:r>
              <a:rPr lang="en-US" sz="3200" dirty="0">
                <a:effectLst/>
                <a:latin typeface="Fira Sans" panose="020B0503050000020004" pitchFamily="34" charset="0"/>
              </a:rPr>
              <a:t> Blaise </a:t>
            </a:r>
            <a:r>
              <a:rPr lang="en-US" sz="3200" dirty="0" err="1">
                <a:effectLst/>
                <a:latin typeface="Fira Sans" panose="020B0503050000020004" pitchFamily="34" charset="0"/>
              </a:rPr>
              <a:t>Pascal’ın</a:t>
            </a:r>
            <a:r>
              <a:rPr lang="en-US" sz="3200" dirty="0">
                <a:effectLst/>
                <a:latin typeface="Fira Sans" panose="020B0503050000020004" pitchFamily="34" charset="0"/>
              </a:rPr>
              <a:t> </a:t>
            </a:r>
            <a:r>
              <a:rPr lang="en-US" sz="3200" dirty="0" err="1">
                <a:effectLst/>
                <a:latin typeface="Fira Sans" panose="020B0503050000020004" pitchFamily="34" charset="0"/>
              </a:rPr>
              <a:t>icat</a:t>
            </a:r>
            <a:r>
              <a:rPr lang="en-US" sz="3200" dirty="0">
                <a:effectLst/>
                <a:latin typeface="Fira Sans" panose="020B0503050000020004" pitchFamily="34" charset="0"/>
              </a:rPr>
              <a:t> </a:t>
            </a:r>
            <a:r>
              <a:rPr lang="en-US" sz="3200" dirty="0" err="1">
                <a:effectLst/>
                <a:latin typeface="Fira Sans" panose="020B0503050000020004" pitchFamily="34" charset="0"/>
              </a:rPr>
              <a:t>ettiği</a:t>
            </a:r>
            <a:r>
              <a:rPr lang="en-US" sz="3200" dirty="0">
                <a:effectLst/>
                <a:latin typeface="Fira Sans" panose="020B0503050000020004" pitchFamily="34" charset="0"/>
              </a:rPr>
              <a:t> Pascaline </a:t>
            </a:r>
            <a:r>
              <a:rPr lang="en-US" sz="3200" dirty="0" err="1">
                <a:effectLst/>
                <a:latin typeface="Fira Sans" panose="020B0503050000020004" pitchFamily="34" charset="0"/>
              </a:rPr>
              <a:t>Aritmetik</a:t>
            </a:r>
            <a:r>
              <a:rPr lang="en-US" sz="3200" dirty="0">
                <a:effectLst/>
                <a:latin typeface="Fira Sans" panose="020B0503050000020004" pitchFamily="34" charset="0"/>
              </a:rPr>
              <a:t> </a:t>
            </a:r>
            <a:r>
              <a:rPr lang="en-US" sz="3200" dirty="0" err="1">
                <a:effectLst/>
                <a:latin typeface="Fira Sans" panose="020B0503050000020004" pitchFamily="34" charset="0"/>
              </a:rPr>
              <a:t>Makinesi</a:t>
            </a:r>
            <a:r>
              <a:rPr lang="en-US" sz="3200" dirty="0">
                <a:effectLst/>
                <a:latin typeface="Fira Sans" panose="020B0503050000020004" pitchFamily="34" charset="0"/>
              </a:rPr>
              <a:t> ilk </a:t>
            </a:r>
            <a:r>
              <a:rPr lang="en-US" sz="3200" dirty="0" err="1">
                <a:effectLst/>
                <a:latin typeface="Fira Sans" panose="020B0503050000020004" pitchFamily="34" charset="0"/>
              </a:rPr>
              <a:t>mekanik</a:t>
            </a:r>
            <a:r>
              <a:rPr lang="en-US" sz="3200" dirty="0">
                <a:effectLst/>
                <a:latin typeface="Fira Sans" panose="020B0503050000020004" pitchFamily="34" charset="0"/>
              </a:rPr>
              <a:t> </a:t>
            </a:r>
            <a:r>
              <a:rPr lang="en-US" sz="3200" dirty="0" err="1">
                <a:effectLst/>
                <a:latin typeface="Fira Sans" panose="020B0503050000020004" pitchFamily="34" charset="0"/>
              </a:rPr>
              <a:t>hesap</a:t>
            </a:r>
            <a:r>
              <a:rPr lang="en-US" sz="3200" dirty="0">
                <a:effectLst/>
                <a:latin typeface="Fira Sans" panose="020B0503050000020004" pitchFamily="34" charset="0"/>
              </a:rPr>
              <a:t> </a:t>
            </a:r>
            <a:r>
              <a:rPr lang="en-US" sz="3200" dirty="0" err="1">
                <a:effectLst/>
                <a:latin typeface="Fira Sans" panose="020B0503050000020004" pitchFamily="34" charset="0"/>
              </a:rPr>
              <a:t>makinesidir</a:t>
            </a:r>
            <a:r>
              <a:rPr lang="en-US" sz="3200" dirty="0">
                <a:effectLst/>
                <a:latin typeface="Fira Sans" panose="020B0503050000020004" pitchFamily="34" charset="0"/>
              </a:rPr>
              <a:t>.</a:t>
            </a:r>
          </a:p>
        </p:txBody>
      </p:sp>
      <p:pic>
        <p:nvPicPr>
          <p:cNvPr id="1026" name="Picture 2" descr="Blaise Pascal kimdir? - Yeni Akit">
            <a:extLst>
              <a:ext uri="{FF2B5EF4-FFF2-40B4-BE49-F238E27FC236}">
                <a16:creationId xmlns:a16="http://schemas.microsoft.com/office/drawing/2014/main" id="{33EF1E1F-4D88-1094-70B6-7AE7E3BF41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986" y="630555"/>
            <a:ext cx="4163395" cy="23714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scaline Calculator Explained — Everything You Need To Know -  History-Computer">
            <a:extLst>
              <a:ext uri="{FF2B5EF4-FFF2-40B4-BE49-F238E27FC236}">
                <a16:creationId xmlns:a16="http://schemas.microsoft.com/office/drawing/2014/main" id="{CFAAF59A-4FA3-8881-DB83-298689BB9C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985" y="3476369"/>
            <a:ext cx="4145151" cy="2269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7574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lumMod val="25000"/>
            <a:lumOff val="75000"/>
          </a:schemeClr>
        </a:solidFill>
        <a:effectLst/>
      </p:bgPr>
    </p:bg>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172ADF01-C900-78A9-06B8-86DF86946069}"/>
              </a:ext>
            </a:extLst>
          </p:cNvPr>
          <p:cNvSpPr txBox="1"/>
          <p:nvPr/>
        </p:nvSpPr>
        <p:spPr>
          <a:xfrm>
            <a:off x="292100" y="289917"/>
            <a:ext cx="11607800" cy="4154984"/>
          </a:xfrm>
          <a:prstGeom prst="rect">
            <a:avLst/>
          </a:prstGeom>
          <a:noFill/>
        </p:spPr>
        <p:txBody>
          <a:bodyPr wrap="square">
            <a:spAutoFit/>
          </a:bodyPr>
          <a:lstStyle/>
          <a:p>
            <a:pPr algn="ctr"/>
            <a:r>
              <a:rPr lang="tr-TR" sz="3200" b="1" i="0" u="none" strike="noStrike" baseline="0" dirty="0" err="1">
                <a:solidFill>
                  <a:srgbClr val="111111"/>
                </a:solidFill>
                <a:latin typeface="Barlow" panose="00000500000000000000" pitchFamily="2" charset="-94"/>
              </a:rPr>
              <a:t>LearningApps</a:t>
            </a:r>
            <a:r>
              <a:rPr lang="tr-TR" sz="3200" b="1" i="0" u="none" strike="noStrike" baseline="0" dirty="0">
                <a:solidFill>
                  <a:srgbClr val="111111"/>
                </a:solidFill>
                <a:latin typeface="Barlow" panose="00000500000000000000" pitchFamily="2" charset="-94"/>
              </a:rPr>
              <a:t> </a:t>
            </a:r>
            <a:endParaRPr lang="tr-TR" sz="3200" dirty="0"/>
          </a:p>
          <a:p>
            <a:pPr algn="l"/>
            <a:endParaRPr lang="tr-TR" sz="3200" b="0" i="0" u="none" strike="noStrike" baseline="0" dirty="0">
              <a:solidFill>
                <a:srgbClr val="000000"/>
              </a:solidFill>
              <a:latin typeface="Barlow" panose="00000500000000000000" pitchFamily="2" charset="-94"/>
            </a:endParaRPr>
          </a:p>
          <a:p>
            <a:r>
              <a:rPr lang="tr-TR" sz="3200" b="0" i="0" u="none" strike="noStrike" baseline="0" dirty="0">
                <a:solidFill>
                  <a:srgbClr val="000000"/>
                </a:solidFill>
                <a:latin typeface="Barlow" panose="00000500000000000000" pitchFamily="2" charset="-94"/>
              </a:rPr>
              <a:t> </a:t>
            </a:r>
            <a:r>
              <a:rPr lang="tr-TR" sz="2800" b="0" i="0" u="none" strike="noStrike" baseline="0" dirty="0" err="1">
                <a:solidFill>
                  <a:srgbClr val="323232"/>
                </a:solidFill>
                <a:latin typeface="Barlow" panose="00000500000000000000" pitchFamily="2" charset="-94"/>
              </a:rPr>
              <a:t>LearningApps</a:t>
            </a:r>
            <a:r>
              <a:rPr lang="tr-TR" sz="2800" b="0" i="0" u="none" strike="noStrike" baseline="0" dirty="0">
                <a:solidFill>
                  <a:srgbClr val="323232"/>
                </a:solidFill>
                <a:latin typeface="Barlow" panose="00000500000000000000" pitchFamily="2" charset="-94"/>
              </a:rPr>
              <a:t>, öğretmenler ve öğrenciler için çeşitli interaktif eğitim araçları ve oyunlar sunan çevrimiçi bir Web 2.0 platformudur. Bu araçlar, öğrencilere ilgi çekici ve etkileşimli bir öğrenme ortamı sağlayarak öğrenme deneyimlerini geliştirmek için tasarlanmıştır. </a:t>
            </a:r>
            <a:r>
              <a:rPr lang="tr-TR" sz="2800" b="0" i="0" u="none" strike="noStrike" baseline="0" dirty="0" err="1">
                <a:solidFill>
                  <a:srgbClr val="323232"/>
                </a:solidFill>
                <a:latin typeface="Barlow" panose="00000500000000000000" pitchFamily="2" charset="-94"/>
              </a:rPr>
              <a:t>LearningApps</a:t>
            </a:r>
            <a:r>
              <a:rPr lang="tr-TR" sz="2800" b="0" i="0" u="none" strike="noStrike" baseline="0" dirty="0">
                <a:solidFill>
                  <a:srgbClr val="323232"/>
                </a:solidFill>
                <a:latin typeface="Barlow" panose="00000500000000000000" pitchFamily="2" charset="-94"/>
              </a:rPr>
              <a:t> ile öğretmenler </a:t>
            </a:r>
            <a:r>
              <a:rPr lang="tr-TR" sz="2800" b="1" i="0" u="none" strike="noStrike" baseline="0" dirty="0">
                <a:solidFill>
                  <a:srgbClr val="323232"/>
                </a:solidFill>
                <a:latin typeface="Barlow" panose="00000500000000000000" pitchFamily="2" charset="-94"/>
              </a:rPr>
              <a:t>bulmacalar, çoktan seçmeli sınavlar, hafıza oyunları ve daha fazlası </a:t>
            </a:r>
            <a:r>
              <a:rPr lang="tr-TR" sz="2800" b="0" i="0" u="none" strike="noStrike" baseline="0" dirty="0">
                <a:solidFill>
                  <a:srgbClr val="323232"/>
                </a:solidFill>
                <a:latin typeface="Barlow" panose="00000500000000000000" pitchFamily="2" charset="-94"/>
              </a:rPr>
              <a:t>gibi farklı türde etkileşimli eğitim etkinlikleri ve oyunları kolayca oluşturabilir ve paylaşabilir. </a:t>
            </a:r>
            <a:endParaRPr lang="tr-TR" sz="2800" b="0" i="0" u="none" strike="noStrike" baseline="0" dirty="0">
              <a:solidFill>
                <a:srgbClr val="000000"/>
              </a:solidFill>
              <a:latin typeface="Barlow" panose="00000500000000000000" pitchFamily="2" charset="-94"/>
            </a:endParaRPr>
          </a:p>
        </p:txBody>
      </p:sp>
      <p:sp>
        <p:nvSpPr>
          <p:cNvPr id="5" name="Metin kutusu 4">
            <a:extLst>
              <a:ext uri="{FF2B5EF4-FFF2-40B4-BE49-F238E27FC236}">
                <a16:creationId xmlns:a16="http://schemas.microsoft.com/office/drawing/2014/main" id="{ED61C900-B52A-268D-2393-7CED7A1141C7}"/>
              </a:ext>
            </a:extLst>
          </p:cNvPr>
          <p:cNvSpPr txBox="1"/>
          <p:nvPr/>
        </p:nvSpPr>
        <p:spPr>
          <a:xfrm>
            <a:off x="4940300" y="4721424"/>
            <a:ext cx="6096000" cy="1846659"/>
          </a:xfrm>
          <a:prstGeom prst="rect">
            <a:avLst/>
          </a:prstGeom>
          <a:noFill/>
        </p:spPr>
        <p:txBody>
          <a:bodyPr wrap="square">
            <a:spAutoFit/>
          </a:bodyPr>
          <a:lstStyle/>
          <a:p>
            <a:pPr algn="ctr"/>
            <a:r>
              <a:rPr lang="tr-TR" sz="5400" i="0" u="none" strike="noStrike" baseline="0" dirty="0">
                <a:solidFill>
                  <a:srgbClr val="000000"/>
                </a:solidFill>
                <a:latin typeface="Barlow" panose="00000500000000000000" pitchFamily="2" charset="-94"/>
              </a:rPr>
              <a:t>Web Site Adresi:</a:t>
            </a:r>
          </a:p>
          <a:p>
            <a:pPr algn="ctr"/>
            <a:r>
              <a:rPr lang="tr-TR" sz="6000" b="1" i="0" u="none" strike="noStrike" baseline="0" dirty="0">
                <a:solidFill>
                  <a:srgbClr val="000000"/>
                </a:solidFill>
                <a:latin typeface="Barlow" panose="00000500000000000000" pitchFamily="2" charset="-94"/>
              </a:rPr>
              <a:t> </a:t>
            </a:r>
            <a:r>
              <a:rPr lang="tr-TR" sz="5400" b="1" i="0" u="none" strike="noStrike" baseline="0" dirty="0">
                <a:solidFill>
                  <a:srgbClr val="0462C1"/>
                </a:solidFill>
                <a:latin typeface="Barlow" panose="00000500000000000000" pitchFamily="2" charset="-94"/>
                <a:hlinkClick r:id="rId2" action="ppaction://hlinkfile"/>
              </a:rPr>
              <a:t>learningapps.org </a:t>
            </a:r>
            <a:endParaRPr lang="tr-TR" sz="5400" b="1" dirty="0"/>
          </a:p>
        </p:txBody>
      </p:sp>
      <p:pic>
        <p:nvPicPr>
          <p:cNvPr id="1026" name="Picture 2" descr="İlkokulum - LinkedIn'de: LearningApps - Eğitsel Oyunları Web 2.0 - İlkokulum">
            <a:extLst>
              <a:ext uri="{FF2B5EF4-FFF2-40B4-BE49-F238E27FC236}">
                <a16:creationId xmlns:a16="http://schemas.microsoft.com/office/drawing/2014/main" id="{4E4F1FAC-D612-4EB9-9E40-B41EC89D0C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934" t="4108" r="23200" b="3179"/>
          <a:stretch/>
        </p:blipFill>
        <p:spPr bwMode="auto">
          <a:xfrm>
            <a:off x="2286000" y="4721424"/>
            <a:ext cx="1969094" cy="194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6111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lumMod val="25000"/>
            <a:lumOff val="75000"/>
          </a:schemeClr>
        </a:solidFill>
        <a:effectLst/>
      </p:bgPr>
    </p:bg>
    <p:spTree>
      <p:nvGrpSpPr>
        <p:cNvPr id="1" name="">
          <a:extLst>
            <a:ext uri="{FF2B5EF4-FFF2-40B4-BE49-F238E27FC236}">
              <a16:creationId xmlns:a16="http://schemas.microsoft.com/office/drawing/2014/main" id="{8EDF0C16-1980-E5E1-00D3-A56A4ABBFB52}"/>
            </a:ext>
          </a:extLst>
        </p:cNvPr>
        <p:cNvGrpSpPr/>
        <p:nvPr/>
      </p:nvGrpSpPr>
      <p:grpSpPr>
        <a:xfrm>
          <a:off x="0" y="0"/>
          <a:ext cx="0" cy="0"/>
          <a:chOff x="0" y="0"/>
          <a:chExt cx="0" cy="0"/>
        </a:xfrm>
      </p:grpSpPr>
      <p:sp>
        <p:nvSpPr>
          <p:cNvPr id="4" name="Metin kutusu 3">
            <a:extLst>
              <a:ext uri="{FF2B5EF4-FFF2-40B4-BE49-F238E27FC236}">
                <a16:creationId xmlns:a16="http://schemas.microsoft.com/office/drawing/2014/main" id="{C35C781B-A15A-4F26-0717-9A3CC07DEF00}"/>
              </a:ext>
            </a:extLst>
          </p:cNvPr>
          <p:cNvSpPr txBox="1"/>
          <p:nvPr/>
        </p:nvSpPr>
        <p:spPr>
          <a:xfrm>
            <a:off x="279400" y="306963"/>
            <a:ext cx="11633200" cy="5693866"/>
          </a:xfrm>
          <a:prstGeom prst="rect">
            <a:avLst/>
          </a:prstGeom>
          <a:noFill/>
        </p:spPr>
        <p:txBody>
          <a:bodyPr wrap="square">
            <a:spAutoFit/>
          </a:bodyPr>
          <a:lstStyle/>
          <a:p>
            <a:pPr algn="ctr"/>
            <a:r>
              <a:rPr lang="tr-TR" sz="3600" b="0" i="0" u="none" strike="noStrike" baseline="0" dirty="0">
                <a:solidFill>
                  <a:srgbClr val="000000"/>
                </a:solidFill>
                <a:latin typeface="Barlow" panose="00000500000000000000" pitchFamily="2" charset="-94"/>
              </a:rPr>
              <a:t> </a:t>
            </a:r>
            <a:r>
              <a:rPr lang="tr-TR" sz="4400" b="1" i="0" u="none" strike="noStrike" baseline="0" dirty="0" err="1">
                <a:solidFill>
                  <a:srgbClr val="111111"/>
                </a:solidFill>
                <a:latin typeface="Barlow" panose="00000500000000000000" pitchFamily="2" charset="-94"/>
              </a:rPr>
              <a:t>LearningApps</a:t>
            </a:r>
            <a:r>
              <a:rPr lang="tr-TR" sz="4400" b="1" i="0" u="none" strike="noStrike" baseline="0" dirty="0">
                <a:solidFill>
                  <a:srgbClr val="111111"/>
                </a:solidFill>
                <a:latin typeface="Barlow" panose="00000500000000000000" pitchFamily="2" charset="-94"/>
              </a:rPr>
              <a:t> ile Çalışmaya Başlamak</a:t>
            </a:r>
          </a:p>
          <a:p>
            <a:pPr marL="457200" indent="-457200">
              <a:buFont typeface="Wingdings" panose="05000000000000000000" pitchFamily="2" charset="2"/>
              <a:buChar char="Ø"/>
            </a:pPr>
            <a:r>
              <a:rPr lang="tr-TR" sz="3200" b="0" i="0" u="none" strike="noStrike" baseline="0" dirty="0" err="1">
                <a:solidFill>
                  <a:srgbClr val="323232"/>
                </a:solidFill>
                <a:latin typeface="Barlow" panose="00000500000000000000" pitchFamily="2" charset="-94"/>
              </a:rPr>
              <a:t>LearningApps’e</a:t>
            </a:r>
            <a:r>
              <a:rPr lang="tr-TR" sz="3200" b="0" i="0" u="none" strike="noStrike" baseline="0" dirty="0">
                <a:solidFill>
                  <a:srgbClr val="323232"/>
                </a:solidFill>
                <a:latin typeface="Barlow" panose="00000500000000000000" pitchFamily="2" charset="-94"/>
              </a:rPr>
              <a:t> başlamak için öğretmenlerin platformda bir hesap oluşturmaları gerekir. </a:t>
            </a:r>
          </a:p>
          <a:p>
            <a:pPr marL="457200" indent="-457200">
              <a:buFont typeface="Wingdings" panose="05000000000000000000" pitchFamily="2" charset="2"/>
              <a:buChar char="Ø"/>
            </a:pPr>
            <a:r>
              <a:rPr lang="tr-TR" sz="3200" b="0" i="0" u="none" strike="noStrike" baseline="0" dirty="0">
                <a:solidFill>
                  <a:srgbClr val="323232"/>
                </a:solidFill>
                <a:latin typeface="Barlow" panose="00000500000000000000" pitchFamily="2" charset="-94"/>
              </a:rPr>
              <a:t>Bir hesap sahibi olduktan sonra, kendi interaktif eğitim aktivitelerini ve oyunlarını oluşturmaya ve paylaşmaya başlayabilirler. Platform, bu etkinlikleri ve oyunları oluşturma sürecini basit ve kolay hale getirmek için çeşitli şablonlar ve araçlar sunar. </a:t>
            </a:r>
          </a:p>
          <a:p>
            <a:pPr marL="457200" indent="-457200">
              <a:buFont typeface="Wingdings" panose="05000000000000000000" pitchFamily="2" charset="2"/>
              <a:buChar char="Ø"/>
            </a:pPr>
            <a:r>
              <a:rPr lang="tr-TR" sz="3200" b="0" i="0" u="none" strike="noStrike" baseline="0" dirty="0">
                <a:solidFill>
                  <a:srgbClr val="323232"/>
                </a:solidFill>
                <a:latin typeface="Barlow" panose="00000500000000000000" pitchFamily="2" charset="-94"/>
              </a:rPr>
              <a:t>Öğretmenler ayrıca </a:t>
            </a:r>
            <a:r>
              <a:rPr lang="tr-TR" sz="3200" b="0" i="0" u="none" strike="noStrike" baseline="0" dirty="0" err="1">
                <a:solidFill>
                  <a:srgbClr val="323232"/>
                </a:solidFill>
                <a:latin typeface="Barlow" panose="00000500000000000000" pitchFamily="2" charset="-94"/>
              </a:rPr>
              <a:t>LearningApps</a:t>
            </a:r>
            <a:r>
              <a:rPr lang="tr-TR" sz="3200" b="0" i="0" u="none" strike="noStrike" baseline="0" dirty="0">
                <a:solidFill>
                  <a:srgbClr val="323232"/>
                </a:solidFill>
                <a:latin typeface="Barlow" panose="00000500000000000000" pitchFamily="2" charset="-94"/>
              </a:rPr>
              <a:t> topluluğundaki diğer öğretmenler tarafından oluşturulan etkinlikleri ve oyunları arayabilir ve kullanabilirler. </a:t>
            </a:r>
            <a:endParaRPr lang="tr-TR" sz="3200" dirty="0"/>
          </a:p>
        </p:txBody>
      </p:sp>
    </p:spTree>
    <p:extLst>
      <p:ext uri="{BB962C8B-B14F-4D97-AF65-F5344CB8AC3E}">
        <p14:creationId xmlns:p14="http://schemas.microsoft.com/office/powerpoint/2010/main" val="34188025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2054" name="Picture 6" descr="ECML/CELV &gt; Resources &gt; Inventory of ICT tools">
            <a:extLst>
              <a:ext uri="{FF2B5EF4-FFF2-40B4-BE49-F238E27FC236}">
                <a16:creationId xmlns:a16="http://schemas.microsoft.com/office/drawing/2014/main" id="{3F5A1572-A541-7475-4259-79445C8C6D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2175" y="0"/>
            <a:ext cx="4848225" cy="1655491"/>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a:extLst>
              <a:ext uri="{FF2B5EF4-FFF2-40B4-BE49-F238E27FC236}">
                <a16:creationId xmlns:a16="http://schemas.microsoft.com/office/drawing/2014/main" id="{7EE6668B-AA6D-DC43-A8F0-CF4BE9EAA153}"/>
              </a:ext>
            </a:extLst>
          </p:cNvPr>
          <p:cNvSpPr txBox="1"/>
          <p:nvPr/>
        </p:nvSpPr>
        <p:spPr>
          <a:xfrm>
            <a:off x="425450" y="1084759"/>
            <a:ext cx="11341100" cy="4955203"/>
          </a:xfrm>
          <a:prstGeom prst="rect">
            <a:avLst/>
          </a:prstGeom>
          <a:noFill/>
        </p:spPr>
        <p:txBody>
          <a:bodyPr wrap="square">
            <a:spAutoFit/>
          </a:bodyPr>
          <a:lstStyle/>
          <a:p>
            <a:pPr algn="l"/>
            <a:endParaRPr lang="tr-TR" sz="3200" b="0" i="0" u="none" strike="noStrike" baseline="0" dirty="0">
              <a:solidFill>
                <a:srgbClr val="000000"/>
              </a:solidFill>
              <a:latin typeface="Segoe UI" panose="020B0502040204020203" pitchFamily="34" charset="0"/>
            </a:endParaRPr>
          </a:p>
          <a:p>
            <a:r>
              <a:rPr lang="tr-TR" sz="3200" b="0" i="0" u="none" strike="noStrike" baseline="0" dirty="0">
                <a:solidFill>
                  <a:srgbClr val="000000"/>
                </a:solidFill>
                <a:latin typeface="Segoe UI" panose="020B0502040204020203" pitchFamily="34" charset="0"/>
              </a:rPr>
              <a:t> </a:t>
            </a:r>
            <a:r>
              <a:rPr lang="tr-TR" sz="2800" b="0" i="0" u="none" strike="noStrike" baseline="0" dirty="0">
                <a:solidFill>
                  <a:srgbClr val="202429"/>
                </a:solidFill>
                <a:latin typeface="Segoe UI" panose="020B0502040204020203" pitchFamily="34" charset="0"/>
              </a:rPr>
              <a:t>Wordart, seçmiş olduğunuz kelimeleri bir araya getirerek bir bulut haline getiren eğlenceli bir kelime bulutu aracıdır. </a:t>
            </a:r>
            <a:r>
              <a:rPr lang="tr-TR" sz="2800" b="0" i="0" u="none" strike="noStrike" baseline="0" dirty="0">
                <a:solidFill>
                  <a:srgbClr val="00C752"/>
                </a:solidFill>
                <a:latin typeface="Segoe UI" panose="020B0502040204020203" pitchFamily="34" charset="0"/>
              </a:rPr>
              <a:t>Kelime bulutları </a:t>
            </a:r>
            <a:r>
              <a:rPr lang="tr-TR" sz="2800" b="0" i="0" u="none" strike="noStrike" baseline="0" dirty="0">
                <a:solidFill>
                  <a:srgbClr val="202429"/>
                </a:solidFill>
                <a:latin typeface="Segoe UI" panose="020B0502040204020203" pitchFamily="34" charset="0"/>
              </a:rPr>
              <a:t>sayesinde öğrencilerinizin kavramları sürekli görerek kalıcı şekilde öğrenmelerini sağlayabilirsiniz.</a:t>
            </a:r>
          </a:p>
          <a:p>
            <a:pPr algn="l"/>
            <a:endParaRPr lang="tr-TR" sz="2800" b="0" i="0" u="none" strike="noStrike" baseline="0" dirty="0">
              <a:solidFill>
                <a:srgbClr val="000000"/>
              </a:solidFill>
              <a:latin typeface="Segoe UI" panose="020B0502040204020203" pitchFamily="34" charset="0"/>
            </a:endParaRPr>
          </a:p>
          <a:p>
            <a:r>
              <a:rPr lang="tr-TR" sz="2800" b="0" i="0" u="none" strike="noStrike" baseline="0" dirty="0">
                <a:solidFill>
                  <a:srgbClr val="000000"/>
                </a:solidFill>
                <a:latin typeface="Segoe UI" panose="020B0502040204020203" pitchFamily="34" charset="0"/>
              </a:rPr>
              <a:t> </a:t>
            </a:r>
            <a:r>
              <a:rPr lang="tr-TR" sz="2800" b="0" i="0" u="none" strike="noStrike" baseline="0" dirty="0">
                <a:solidFill>
                  <a:srgbClr val="202429"/>
                </a:solidFill>
                <a:latin typeface="Segoe UI" panose="020B0502040204020203" pitchFamily="34" charset="0"/>
              </a:rPr>
              <a:t>Wordart içerisinde ki şekillere onlarca kelime ekleyip istediğiniz formatta çıkartıp, istediğiniz platformda paylaşabilirsiniz. Wordart ile kelime bulutu oluşturarak sınıflarınızı rengarenk eğitsel içeriklerle donatabilirsiniz. Aynı zamanda öğrencilerinize keyif alacakları performans ödevleri verebilirsiniz. </a:t>
            </a:r>
            <a:endParaRPr lang="tr-TR" sz="2800" dirty="0"/>
          </a:p>
        </p:txBody>
      </p:sp>
      <p:sp>
        <p:nvSpPr>
          <p:cNvPr id="7" name="Metin kutusu 6">
            <a:extLst>
              <a:ext uri="{FF2B5EF4-FFF2-40B4-BE49-F238E27FC236}">
                <a16:creationId xmlns:a16="http://schemas.microsoft.com/office/drawing/2014/main" id="{F541CF3A-0C1B-CB35-AF2B-044CB7FC4D4C}"/>
              </a:ext>
            </a:extLst>
          </p:cNvPr>
          <p:cNvSpPr txBox="1"/>
          <p:nvPr/>
        </p:nvSpPr>
        <p:spPr>
          <a:xfrm>
            <a:off x="5780087" y="5934670"/>
            <a:ext cx="6096000" cy="923330"/>
          </a:xfrm>
          <a:prstGeom prst="rect">
            <a:avLst/>
          </a:prstGeom>
          <a:noFill/>
        </p:spPr>
        <p:txBody>
          <a:bodyPr wrap="square">
            <a:spAutoFit/>
          </a:bodyPr>
          <a:lstStyle/>
          <a:p>
            <a:r>
              <a:rPr lang="tr-TR" sz="5400" b="1" dirty="0">
                <a:solidFill>
                  <a:srgbClr val="00B0F0"/>
                </a:solidFill>
              </a:rPr>
              <a:t>wordart.com</a:t>
            </a:r>
          </a:p>
        </p:txBody>
      </p:sp>
      <p:sp>
        <p:nvSpPr>
          <p:cNvPr id="9" name="Metin kutusu 8">
            <a:extLst>
              <a:ext uri="{FF2B5EF4-FFF2-40B4-BE49-F238E27FC236}">
                <a16:creationId xmlns:a16="http://schemas.microsoft.com/office/drawing/2014/main" id="{B33102DD-9C47-5A07-5C3F-1A70D0492701}"/>
              </a:ext>
            </a:extLst>
          </p:cNvPr>
          <p:cNvSpPr txBox="1"/>
          <p:nvPr/>
        </p:nvSpPr>
        <p:spPr>
          <a:xfrm>
            <a:off x="1206500" y="6156593"/>
            <a:ext cx="6096000" cy="584775"/>
          </a:xfrm>
          <a:prstGeom prst="rect">
            <a:avLst/>
          </a:prstGeom>
          <a:noFill/>
        </p:spPr>
        <p:txBody>
          <a:bodyPr wrap="square">
            <a:spAutoFit/>
          </a:bodyPr>
          <a:lstStyle/>
          <a:p>
            <a:pPr algn="ctr"/>
            <a:r>
              <a:rPr lang="tr-TR" sz="3200" i="0" u="none" strike="noStrike" baseline="0" dirty="0">
                <a:solidFill>
                  <a:srgbClr val="000000"/>
                </a:solidFill>
                <a:latin typeface="Barlow" panose="00000500000000000000" pitchFamily="2" charset="-94"/>
              </a:rPr>
              <a:t>Web Site Adresi:</a:t>
            </a:r>
          </a:p>
        </p:txBody>
      </p:sp>
    </p:spTree>
    <p:extLst>
      <p:ext uri="{BB962C8B-B14F-4D97-AF65-F5344CB8AC3E}">
        <p14:creationId xmlns:p14="http://schemas.microsoft.com/office/powerpoint/2010/main" val="1092132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A349736-939A-B47F-C173-C78A80148E5B}"/>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5C5FD247-D15A-5FA7-A9AE-79B60552CAB0}"/>
              </a:ext>
            </a:extLst>
          </p:cNvPr>
          <p:cNvSpPr txBox="1"/>
          <p:nvPr/>
        </p:nvSpPr>
        <p:spPr>
          <a:xfrm>
            <a:off x="425450" y="1584822"/>
            <a:ext cx="11341100" cy="3046988"/>
          </a:xfrm>
          <a:prstGeom prst="rect">
            <a:avLst/>
          </a:prstGeom>
          <a:noFill/>
        </p:spPr>
        <p:txBody>
          <a:bodyPr wrap="square">
            <a:spAutoFit/>
          </a:bodyPr>
          <a:lstStyle/>
          <a:p>
            <a:pPr algn="l"/>
            <a:r>
              <a:rPr lang="tr-TR" sz="3200" b="0" i="0" u="none" strike="noStrike" baseline="0" dirty="0">
                <a:solidFill>
                  <a:srgbClr val="000000"/>
                </a:solidFill>
                <a:latin typeface="Segoe UI" panose="020B0502040204020203" pitchFamily="34" charset="0"/>
              </a:rPr>
              <a:t>Wordwall, içerisinde çoktan seçmeli, eşleştirme, doğru-yanlış, sürükle bırak gibi farklı türlerde interaktif testler oluşturmaya yarayan oyunlaştırma tabanlı bir çevrimiçi değerlendirme aracıdır. Ayrıca, Wordwall ile öğrencilerinizin keyif alacağı şekilde, onların süreçlerini geliştirecek interaktif alıştırmalar tasarlayabilirsiniz. </a:t>
            </a:r>
            <a:endParaRPr lang="tr-TR" sz="2800" dirty="0"/>
          </a:p>
        </p:txBody>
      </p:sp>
      <p:sp>
        <p:nvSpPr>
          <p:cNvPr id="7" name="Metin kutusu 6">
            <a:extLst>
              <a:ext uri="{FF2B5EF4-FFF2-40B4-BE49-F238E27FC236}">
                <a16:creationId xmlns:a16="http://schemas.microsoft.com/office/drawing/2014/main" id="{7A1F029C-41CC-D1FA-39F7-1EE671B3774D}"/>
              </a:ext>
            </a:extLst>
          </p:cNvPr>
          <p:cNvSpPr txBox="1"/>
          <p:nvPr/>
        </p:nvSpPr>
        <p:spPr>
          <a:xfrm>
            <a:off x="5780087" y="5934670"/>
            <a:ext cx="6096000" cy="923330"/>
          </a:xfrm>
          <a:prstGeom prst="rect">
            <a:avLst/>
          </a:prstGeom>
          <a:noFill/>
        </p:spPr>
        <p:txBody>
          <a:bodyPr wrap="square">
            <a:spAutoFit/>
          </a:bodyPr>
          <a:lstStyle/>
          <a:p>
            <a:r>
              <a:rPr lang="tr-TR" sz="5400" b="1" dirty="0">
                <a:solidFill>
                  <a:srgbClr val="00B0F0"/>
                </a:solidFill>
              </a:rPr>
              <a:t>wordwall.net</a:t>
            </a:r>
          </a:p>
        </p:txBody>
      </p:sp>
      <p:sp>
        <p:nvSpPr>
          <p:cNvPr id="9" name="Metin kutusu 8">
            <a:extLst>
              <a:ext uri="{FF2B5EF4-FFF2-40B4-BE49-F238E27FC236}">
                <a16:creationId xmlns:a16="http://schemas.microsoft.com/office/drawing/2014/main" id="{E042A368-B394-3F46-9091-1289EFD49729}"/>
              </a:ext>
            </a:extLst>
          </p:cNvPr>
          <p:cNvSpPr txBox="1"/>
          <p:nvPr/>
        </p:nvSpPr>
        <p:spPr>
          <a:xfrm>
            <a:off x="1206500" y="6156593"/>
            <a:ext cx="4358481" cy="584775"/>
          </a:xfrm>
          <a:prstGeom prst="rect">
            <a:avLst/>
          </a:prstGeom>
          <a:noFill/>
        </p:spPr>
        <p:txBody>
          <a:bodyPr wrap="square">
            <a:spAutoFit/>
          </a:bodyPr>
          <a:lstStyle/>
          <a:p>
            <a:pPr algn="r"/>
            <a:r>
              <a:rPr lang="tr-TR" sz="3200" i="0" u="none" strike="noStrike" baseline="0" dirty="0">
                <a:solidFill>
                  <a:srgbClr val="000000"/>
                </a:solidFill>
                <a:latin typeface="Barlow" panose="00000500000000000000" pitchFamily="2" charset="-94"/>
              </a:rPr>
              <a:t>Web Site Adresi:</a:t>
            </a:r>
          </a:p>
        </p:txBody>
      </p:sp>
      <p:pic>
        <p:nvPicPr>
          <p:cNvPr id="1026" name="Picture 2" descr="Wordwall Logo - PNG Logo Vector Brand Downloads (SVG, EPS)">
            <a:extLst>
              <a:ext uri="{FF2B5EF4-FFF2-40B4-BE49-F238E27FC236}">
                <a16:creationId xmlns:a16="http://schemas.microsoft.com/office/drawing/2014/main" id="{1A112FEA-7BEE-41FA-005A-5C8F1C8866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7424" y="409202"/>
            <a:ext cx="6269831" cy="1048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8586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2C0F99-B79B-6DBE-5DBB-2B6A33E68EA6}"/>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5ACCBCD5-DD06-2BF7-8DB9-6F3F3292A118}"/>
              </a:ext>
            </a:extLst>
          </p:cNvPr>
          <p:cNvSpPr txBox="1"/>
          <p:nvPr/>
        </p:nvSpPr>
        <p:spPr>
          <a:xfrm>
            <a:off x="425450" y="1584822"/>
            <a:ext cx="11341100" cy="2554545"/>
          </a:xfrm>
          <a:prstGeom prst="rect">
            <a:avLst/>
          </a:prstGeom>
          <a:noFill/>
        </p:spPr>
        <p:txBody>
          <a:bodyPr wrap="square">
            <a:spAutoFit/>
          </a:bodyPr>
          <a:lstStyle/>
          <a:p>
            <a:pPr algn="l"/>
            <a:endParaRPr lang="tr-TR" sz="3200" b="0" i="0" u="none" strike="noStrike" baseline="0" dirty="0">
              <a:solidFill>
                <a:srgbClr val="000000"/>
              </a:solidFill>
              <a:latin typeface="Segoe UI" panose="020B0502040204020203" pitchFamily="34" charset="0"/>
            </a:endParaRPr>
          </a:p>
          <a:p>
            <a:r>
              <a:rPr lang="tr-TR" sz="3200" b="0" i="0" u="none" strike="noStrike" baseline="0" dirty="0">
                <a:solidFill>
                  <a:srgbClr val="000000"/>
                </a:solidFill>
                <a:latin typeface="Segoe UI" panose="020B0502040204020203" pitchFamily="34" charset="0"/>
              </a:rPr>
              <a:t> Google Formlar, çevrimiçi ortamda anket ve açık uçlu, çoktan seçmeli, kısa cevaplı sorulardan oluşan testler oluşturmanıza yardımcı olan bir web 2.0 aracıdır.  Ayrıca, Google Formlar ile raporlar oluşturarak sonuçları kolayca analiz edebilirsiniz.</a:t>
            </a:r>
            <a:endParaRPr lang="tr-TR" sz="2800" dirty="0"/>
          </a:p>
        </p:txBody>
      </p:sp>
      <p:sp>
        <p:nvSpPr>
          <p:cNvPr id="7" name="Metin kutusu 6">
            <a:extLst>
              <a:ext uri="{FF2B5EF4-FFF2-40B4-BE49-F238E27FC236}">
                <a16:creationId xmlns:a16="http://schemas.microsoft.com/office/drawing/2014/main" id="{70B70B67-C45E-524F-1372-FF466F98BD76}"/>
              </a:ext>
            </a:extLst>
          </p:cNvPr>
          <p:cNvSpPr txBox="1"/>
          <p:nvPr/>
        </p:nvSpPr>
        <p:spPr>
          <a:xfrm>
            <a:off x="5780087" y="5934670"/>
            <a:ext cx="6096000" cy="923330"/>
          </a:xfrm>
          <a:prstGeom prst="rect">
            <a:avLst/>
          </a:prstGeom>
          <a:noFill/>
        </p:spPr>
        <p:txBody>
          <a:bodyPr wrap="square">
            <a:spAutoFit/>
          </a:bodyPr>
          <a:lstStyle/>
          <a:p>
            <a:r>
              <a:rPr lang="tr-TR" sz="5400" b="1" dirty="0">
                <a:solidFill>
                  <a:srgbClr val="00B0F0"/>
                </a:solidFill>
              </a:rPr>
              <a:t>www.google.com/forms</a:t>
            </a:r>
          </a:p>
        </p:txBody>
      </p:sp>
      <p:sp>
        <p:nvSpPr>
          <p:cNvPr id="9" name="Metin kutusu 8">
            <a:extLst>
              <a:ext uri="{FF2B5EF4-FFF2-40B4-BE49-F238E27FC236}">
                <a16:creationId xmlns:a16="http://schemas.microsoft.com/office/drawing/2014/main" id="{44EB2D80-F7F9-BC51-A3BC-3D9797C4FD0E}"/>
              </a:ext>
            </a:extLst>
          </p:cNvPr>
          <p:cNvSpPr txBox="1"/>
          <p:nvPr/>
        </p:nvSpPr>
        <p:spPr>
          <a:xfrm>
            <a:off x="1206500" y="6156593"/>
            <a:ext cx="4358481" cy="584775"/>
          </a:xfrm>
          <a:prstGeom prst="rect">
            <a:avLst/>
          </a:prstGeom>
          <a:noFill/>
        </p:spPr>
        <p:txBody>
          <a:bodyPr wrap="square">
            <a:spAutoFit/>
          </a:bodyPr>
          <a:lstStyle/>
          <a:p>
            <a:pPr algn="r"/>
            <a:r>
              <a:rPr lang="tr-TR" sz="3200" i="0" u="none" strike="noStrike" baseline="0" dirty="0">
                <a:solidFill>
                  <a:srgbClr val="000000"/>
                </a:solidFill>
                <a:latin typeface="Barlow" panose="00000500000000000000" pitchFamily="2" charset="-94"/>
              </a:rPr>
              <a:t>Web Site Adresi:</a:t>
            </a:r>
          </a:p>
        </p:txBody>
      </p:sp>
      <p:pic>
        <p:nvPicPr>
          <p:cNvPr id="1028" name="Picture 4" descr="SoftwareReviews">
            <a:extLst>
              <a:ext uri="{FF2B5EF4-FFF2-40B4-BE49-F238E27FC236}">
                <a16:creationId xmlns:a16="http://schemas.microsoft.com/office/drawing/2014/main" id="{3773B04F-E9BB-9B24-49E4-29B7B1A3AA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4219" y="111463"/>
            <a:ext cx="4591050" cy="1692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2647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358660-4BF7-6B23-5BBD-CB30F385B07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868B0946-DF07-E2E9-E62A-60E99D79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0" name="Rectangle 9">
            <a:extLst>
              <a:ext uri="{FF2B5EF4-FFF2-40B4-BE49-F238E27FC236}">
                <a16:creationId xmlns:a16="http://schemas.microsoft.com/office/drawing/2014/main" id="{DA7E2323-5963-177A-2097-85B8F1AEA7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6">
            <a:extLst>
              <a:ext uri="{FF2B5EF4-FFF2-40B4-BE49-F238E27FC236}">
                <a16:creationId xmlns:a16="http://schemas.microsoft.com/office/drawing/2014/main" id="{51CE5171-23F8-D5AC-C0D6-0F38367FFE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39411"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accent1"/>
          </a:solidFill>
          <a:ln w="41275"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etin kutusu 2">
            <a:extLst>
              <a:ext uri="{FF2B5EF4-FFF2-40B4-BE49-F238E27FC236}">
                <a16:creationId xmlns:a16="http://schemas.microsoft.com/office/drawing/2014/main" id="{D602C0D9-FBBF-701A-F420-C8532F09F71F}"/>
              </a:ext>
            </a:extLst>
          </p:cNvPr>
          <p:cNvSpPr txBox="1"/>
          <p:nvPr/>
        </p:nvSpPr>
        <p:spPr>
          <a:xfrm>
            <a:off x="5298595" y="552091"/>
            <a:ext cx="6052158" cy="5431536"/>
          </a:xfrm>
          <a:prstGeom prst="rect">
            <a:avLst/>
          </a:prstGeom>
        </p:spPr>
        <p:txBody>
          <a:bodyPr vert="horz" lIns="91440" tIns="45720" rIns="91440" bIns="45720" rtlCol="0" anchor="ctr">
            <a:normAutofit/>
          </a:bodyPr>
          <a:lstStyle/>
          <a:p>
            <a:pPr indent="-228600">
              <a:lnSpc>
                <a:spcPct val="110000"/>
              </a:lnSpc>
              <a:spcAft>
                <a:spcPts val="800"/>
              </a:spcAft>
              <a:buFont typeface="Arial" panose="020B0604020202020204" pitchFamily="34" charset="0"/>
              <a:buChar char="•"/>
            </a:pPr>
            <a:r>
              <a:rPr lang="en-US" sz="3200" dirty="0">
                <a:effectLst/>
                <a:latin typeface="Fira Sans" panose="020B0503050000020004" pitchFamily="34" charset="0"/>
              </a:rPr>
              <a:t>1671’de Wilhelm Leibniz</a:t>
            </a:r>
            <a:r>
              <a:rPr lang="tr-TR" sz="3200" dirty="0">
                <a:effectLst/>
                <a:latin typeface="Fira Sans" panose="020B0503050000020004" pitchFamily="34" charset="0"/>
              </a:rPr>
              <a:t>,</a:t>
            </a:r>
            <a:r>
              <a:rPr lang="en-US" sz="3200" dirty="0">
                <a:effectLst/>
                <a:latin typeface="Fira Sans" panose="020B0503050000020004" pitchFamily="34" charset="0"/>
              </a:rPr>
              <a:t> </a:t>
            </a:r>
            <a:r>
              <a:rPr lang="tr-TR" sz="3200" dirty="0">
                <a:latin typeface="Fira Sans" panose="020B0503050000020004" pitchFamily="34" charset="0"/>
              </a:rPr>
              <a:t>dört</a:t>
            </a:r>
            <a:r>
              <a:rPr lang="en-US" sz="3200" dirty="0">
                <a:effectLst/>
                <a:latin typeface="Fira Sans" panose="020B0503050000020004" pitchFamily="34" charset="0"/>
              </a:rPr>
              <a:t> </a:t>
            </a:r>
            <a:r>
              <a:rPr lang="en-US" sz="3200" dirty="0" err="1">
                <a:effectLst/>
                <a:latin typeface="Fira Sans" panose="020B0503050000020004" pitchFamily="34" charset="0"/>
              </a:rPr>
              <a:t>işlem</a:t>
            </a:r>
            <a:r>
              <a:rPr lang="en-US" sz="3200" dirty="0">
                <a:effectLst/>
                <a:latin typeface="Fira Sans" panose="020B0503050000020004" pitchFamily="34" charset="0"/>
              </a:rPr>
              <a:t> </a:t>
            </a:r>
            <a:r>
              <a:rPr lang="en-US" sz="3200" dirty="0" err="1">
                <a:effectLst/>
                <a:latin typeface="Fira Sans" panose="020B0503050000020004" pitchFamily="34" charset="0"/>
              </a:rPr>
              <a:t>yapabilen</a:t>
            </a:r>
            <a:r>
              <a:rPr lang="en-US" sz="3200" dirty="0">
                <a:effectLst/>
                <a:latin typeface="Fira Sans" panose="020B0503050000020004" pitchFamily="34" charset="0"/>
              </a:rPr>
              <a:t>, </a:t>
            </a:r>
            <a:r>
              <a:rPr lang="en-US" sz="3200" dirty="0" err="1">
                <a:effectLst/>
                <a:latin typeface="Fira Sans" panose="020B0503050000020004" pitchFamily="34" charset="0"/>
              </a:rPr>
              <a:t>karekök</a:t>
            </a:r>
            <a:r>
              <a:rPr lang="en-US" sz="3200" dirty="0">
                <a:effectLst/>
                <a:latin typeface="Fira Sans" panose="020B0503050000020004" pitchFamily="34" charset="0"/>
              </a:rPr>
              <a:t> </a:t>
            </a:r>
            <a:r>
              <a:rPr lang="en-US" sz="3200" dirty="0" err="1">
                <a:effectLst/>
                <a:latin typeface="Fira Sans" panose="020B0503050000020004" pitchFamily="34" charset="0"/>
              </a:rPr>
              <a:t>alabilen</a:t>
            </a:r>
            <a:r>
              <a:rPr lang="en-US" sz="3200" dirty="0">
                <a:effectLst/>
                <a:latin typeface="Fira Sans" panose="020B0503050000020004" pitchFamily="34" charset="0"/>
              </a:rPr>
              <a:t> </a:t>
            </a:r>
            <a:r>
              <a:rPr lang="en-US" sz="3200" dirty="0" err="1">
                <a:effectLst/>
                <a:latin typeface="Fira Sans" panose="020B0503050000020004" pitchFamily="34" charset="0"/>
              </a:rPr>
              <a:t>ve</a:t>
            </a:r>
            <a:r>
              <a:rPr lang="en-US" sz="3200" dirty="0">
                <a:effectLst/>
                <a:latin typeface="Fira Sans" panose="020B0503050000020004" pitchFamily="34" charset="0"/>
              </a:rPr>
              <a:t> </a:t>
            </a:r>
            <a:r>
              <a:rPr lang="en-US" sz="3200" dirty="0" err="1">
                <a:effectLst/>
                <a:latin typeface="Fira Sans" panose="020B0503050000020004" pitchFamily="34" charset="0"/>
              </a:rPr>
              <a:t>bir</a:t>
            </a:r>
            <a:r>
              <a:rPr lang="en-US" sz="3200" dirty="0">
                <a:effectLst/>
                <a:latin typeface="Fira Sans" panose="020B0503050000020004" pitchFamily="34" charset="0"/>
              </a:rPr>
              <a:t> </a:t>
            </a:r>
            <a:r>
              <a:rPr lang="en-US" sz="3200" dirty="0" err="1">
                <a:effectLst/>
                <a:latin typeface="Fira Sans" panose="020B0503050000020004" pitchFamily="34" charset="0"/>
              </a:rPr>
              <a:t>hafızaya</a:t>
            </a:r>
            <a:r>
              <a:rPr lang="en-US" sz="3200" dirty="0">
                <a:effectLst/>
                <a:latin typeface="Fira Sans" panose="020B0503050000020004" pitchFamily="34" charset="0"/>
              </a:rPr>
              <a:t> </a:t>
            </a:r>
            <a:r>
              <a:rPr lang="en-US" sz="3200" dirty="0" err="1">
                <a:effectLst/>
                <a:latin typeface="Fira Sans" panose="020B0503050000020004" pitchFamily="34" charset="0"/>
              </a:rPr>
              <a:t>sahip</a:t>
            </a:r>
            <a:r>
              <a:rPr lang="en-US" sz="3200" dirty="0">
                <a:effectLst/>
                <a:latin typeface="Fira Sans" panose="020B0503050000020004" pitchFamily="34" charset="0"/>
              </a:rPr>
              <a:t> </a:t>
            </a:r>
            <a:r>
              <a:rPr lang="en-US" sz="3200" dirty="0" err="1">
                <a:effectLst/>
                <a:latin typeface="Fira Sans" panose="020B0503050000020004" pitchFamily="34" charset="0"/>
              </a:rPr>
              <a:t>mekanik</a:t>
            </a:r>
            <a:r>
              <a:rPr lang="en-US" sz="3200" dirty="0">
                <a:effectLst/>
                <a:latin typeface="Fira Sans" panose="020B0503050000020004" pitchFamily="34" charset="0"/>
              </a:rPr>
              <a:t> </a:t>
            </a:r>
            <a:r>
              <a:rPr lang="en-US" sz="3200" dirty="0" err="1">
                <a:effectLst/>
                <a:latin typeface="Fira Sans" panose="020B0503050000020004" pitchFamily="34" charset="0"/>
              </a:rPr>
              <a:t>hesap</a:t>
            </a:r>
            <a:r>
              <a:rPr lang="en-US" sz="3200" dirty="0">
                <a:effectLst/>
                <a:latin typeface="Fira Sans" panose="020B0503050000020004" pitchFamily="34" charset="0"/>
              </a:rPr>
              <a:t> </a:t>
            </a:r>
            <a:r>
              <a:rPr lang="en-US" sz="3200" dirty="0" err="1">
                <a:effectLst/>
                <a:latin typeface="Fira Sans" panose="020B0503050000020004" pitchFamily="34" charset="0"/>
              </a:rPr>
              <a:t>makinesi</a:t>
            </a:r>
            <a:r>
              <a:rPr lang="en-US" sz="3200" dirty="0">
                <a:effectLst/>
                <a:latin typeface="Fira Sans" panose="020B0503050000020004" pitchFamily="34" charset="0"/>
              </a:rPr>
              <a:t> </a:t>
            </a:r>
            <a:r>
              <a:rPr lang="en-US" sz="3200" dirty="0" err="1">
                <a:effectLst/>
                <a:latin typeface="Fira Sans" panose="020B0503050000020004" pitchFamily="34" charset="0"/>
              </a:rPr>
              <a:t>icat</a:t>
            </a:r>
            <a:r>
              <a:rPr lang="en-US" sz="3200" dirty="0">
                <a:effectLst/>
                <a:latin typeface="Fira Sans" panose="020B0503050000020004" pitchFamily="34" charset="0"/>
              </a:rPr>
              <a:t> </a:t>
            </a:r>
            <a:r>
              <a:rPr lang="en-US" sz="3200" dirty="0" err="1">
                <a:effectLst/>
                <a:latin typeface="Fira Sans" panose="020B0503050000020004" pitchFamily="34" charset="0"/>
              </a:rPr>
              <a:t>etmiştir</a:t>
            </a:r>
            <a:r>
              <a:rPr lang="en-US" sz="3200" dirty="0">
                <a:effectLst/>
                <a:latin typeface="Fira Sans" panose="020B0503050000020004" pitchFamily="34" charset="0"/>
              </a:rPr>
              <a:t>. </a:t>
            </a:r>
            <a:r>
              <a:rPr lang="en-US" sz="3200" dirty="0" err="1">
                <a:effectLst/>
                <a:latin typeface="Fira Sans" panose="020B0503050000020004" pitchFamily="34" charset="0"/>
              </a:rPr>
              <a:t>Günümüz</a:t>
            </a:r>
            <a:r>
              <a:rPr lang="en-US" sz="3200" dirty="0">
                <a:effectLst/>
                <a:latin typeface="Fira Sans" panose="020B0503050000020004" pitchFamily="34" charset="0"/>
              </a:rPr>
              <a:t> </a:t>
            </a:r>
            <a:r>
              <a:rPr lang="en-US" sz="3200" dirty="0" err="1">
                <a:effectLst/>
                <a:latin typeface="Fira Sans" panose="020B0503050000020004" pitchFamily="34" charset="0"/>
              </a:rPr>
              <a:t>bilgisayarlarının</a:t>
            </a:r>
            <a:r>
              <a:rPr lang="en-US" sz="3200" dirty="0">
                <a:effectLst/>
                <a:latin typeface="Fira Sans" panose="020B0503050000020004" pitchFamily="34" charset="0"/>
              </a:rPr>
              <a:t> </a:t>
            </a:r>
            <a:r>
              <a:rPr lang="en-US" sz="3200" dirty="0" err="1">
                <a:effectLst/>
                <a:latin typeface="Fira Sans" panose="020B0503050000020004" pitchFamily="34" charset="0"/>
              </a:rPr>
              <a:t>çalışma</a:t>
            </a:r>
            <a:r>
              <a:rPr lang="en-US" sz="3200" dirty="0">
                <a:effectLst/>
                <a:latin typeface="Fira Sans" panose="020B0503050000020004" pitchFamily="34" charset="0"/>
              </a:rPr>
              <a:t> </a:t>
            </a:r>
            <a:r>
              <a:rPr lang="en-US" sz="3200" dirty="0" err="1">
                <a:effectLst/>
                <a:latin typeface="Fira Sans" panose="020B0503050000020004" pitchFamily="34" charset="0"/>
              </a:rPr>
              <a:t>sisteminde</a:t>
            </a:r>
            <a:r>
              <a:rPr lang="en-US" sz="3200" dirty="0">
                <a:effectLst/>
                <a:latin typeface="Fira Sans" panose="020B0503050000020004" pitchFamily="34" charset="0"/>
              </a:rPr>
              <a:t> </a:t>
            </a:r>
            <a:r>
              <a:rPr lang="en-US" sz="3200" dirty="0" err="1">
                <a:effectLst/>
                <a:latin typeface="Fira Sans" panose="020B0503050000020004" pitchFamily="34" charset="0"/>
              </a:rPr>
              <a:t>rol</a:t>
            </a:r>
            <a:r>
              <a:rPr lang="en-US" sz="3200" dirty="0">
                <a:effectLst/>
                <a:latin typeface="Fira Sans" panose="020B0503050000020004" pitchFamily="34" charset="0"/>
              </a:rPr>
              <a:t> </a:t>
            </a:r>
            <a:r>
              <a:rPr lang="en-US" sz="3200" dirty="0" err="1">
                <a:effectLst/>
                <a:latin typeface="Fira Sans" panose="020B0503050000020004" pitchFamily="34" charset="0"/>
              </a:rPr>
              <a:t>oynayan</a:t>
            </a:r>
            <a:r>
              <a:rPr lang="en-US" sz="3200" dirty="0">
                <a:effectLst/>
                <a:latin typeface="Fira Sans" panose="020B0503050000020004" pitchFamily="34" charset="0"/>
              </a:rPr>
              <a:t> </a:t>
            </a:r>
            <a:r>
              <a:rPr lang="en-US" sz="3200" dirty="0" err="1">
                <a:effectLst/>
                <a:latin typeface="Fira Sans" panose="020B0503050000020004" pitchFamily="34" charset="0"/>
              </a:rPr>
              <a:t>İkili</a:t>
            </a:r>
            <a:r>
              <a:rPr lang="en-US" sz="3200" dirty="0">
                <a:effectLst/>
                <a:latin typeface="Fira Sans" panose="020B0503050000020004" pitchFamily="34" charset="0"/>
              </a:rPr>
              <a:t> </a:t>
            </a:r>
            <a:r>
              <a:rPr lang="en-US" sz="3200" dirty="0" err="1">
                <a:effectLst/>
                <a:latin typeface="Fira Sans" panose="020B0503050000020004" pitchFamily="34" charset="0"/>
              </a:rPr>
              <a:t>Sayı</a:t>
            </a:r>
            <a:r>
              <a:rPr lang="en-US" sz="3200" dirty="0">
                <a:effectLst/>
                <a:latin typeface="Fira Sans" panose="020B0503050000020004" pitchFamily="34" charset="0"/>
              </a:rPr>
              <a:t> </a:t>
            </a:r>
            <a:r>
              <a:rPr lang="en-US" sz="3200" dirty="0" err="1">
                <a:effectLst/>
                <a:latin typeface="Fira Sans" panose="020B0503050000020004" pitchFamily="34" charset="0"/>
              </a:rPr>
              <a:t>Sistemi</a:t>
            </a:r>
            <a:r>
              <a:rPr lang="en-US" sz="3200" dirty="0">
                <a:effectLst/>
                <a:latin typeface="Fira Sans" panose="020B0503050000020004" pitchFamily="34" charset="0"/>
              </a:rPr>
              <a:t> </a:t>
            </a:r>
            <a:r>
              <a:rPr lang="en-US" sz="3200" dirty="0" err="1">
                <a:effectLst/>
                <a:latin typeface="Fira Sans" panose="020B0503050000020004" pitchFamily="34" charset="0"/>
              </a:rPr>
              <a:t>kavramını</a:t>
            </a:r>
            <a:r>
              <a:rPr lang="en-US" sz="3200" dirty="0">
                <a:effectLst/>
                <a:latin typeface="Fira Sans" panose="020B0503050000020004" pitchFamily="34" charset="0"/>
              </a:rPr>
              <a:t> </a:t>
            </a:r>
            <a:r>
              <a:rPr lang="en-US" sz="3200" dirty="0" err="1">
                <a:effectLst/>
                <a:latin typeface="Fira Sans" panose="020B0503050000020004" pitchFamily="34" charset="0"/>
              </a:rPr>
              <a:t>ortaya</a:t>
            </a:r>
            <a:r>
              <a:rPr lang="en-US" sz="3200" dirty="0">
                <a:effectLst/>
                <a:latin typeface="Fira Sans" panose="020B0503050000020004" pitchFamily="34" charset="0"/>
              </a:rPr>
              <a:t> </a:t>
            </a:r>
            <a:r>
              <a:rPr lang="en-US" sz="3200" dirty="0" err="1">
                <a:effectLst/>
                <a:latin typeface="Fira Sans" panose="020B0503050000020004" pitchFamily="34" charset="0"/>
              </a:rPr>
              <a:t>atmış</a:t>
            </a:r>
            <a:r>
              <a:rPr lang="en-US" sz="3200" dirty="0">
                <a:effectLst/>
                <a:latin typeface="Fira Sans" panose="020B0503050000020004" pitchFamily="34" charset="0"/>
              </a:rPr>
              <a:t> </a:t>
            </a:r>
            <a:r>
              <a:rPr lang="en-US" sz="3200" dirty="0" err="1">
                <a:effectLst/>
                <a:latin typeface="Fira Sans" panose="020B0503050000020004" pitchFamily="34" charset="0"/>
              </a:rPr>
              <a:t>fakat</a:t>
            </a:r>
            <a:r>
              <a:rPr lang="en-US" sz="3200" dirty="0">
                <a:effectLst/>
                <a:latin typeface="Fira Sans" panose="020B0503050000020004" pitchFamily="34" charset="0"/>
              </a:rPr>
              <a:t> </a:t>
            </a:r>
            <a:r>
              <a:rPr lang="en-US" sz="3200" dirty="0" err="1">
                <a:effectLst/>
                <a:latin typeface="Fira Sans" panose="020B0503050000020004" pitchFamily="34" charset="0"/>
              </a:rPr>
              <a:t>kullanamamıştır</a:t>
            </a:r>
            <a:r>
              <a:rPr lang="en-US" sz="3200" dirty="0">
                <a:effectLst/>
                <a:latin typeface="Fira Sans" panose="020B0503050000020004" pitchFamily="34" charset="0"/>
              </a:rPr>
              <a:t>. </a:t>
            </a:r>
          </a:p>
        </p:txBody>
      </p:sp>
      <p:pic>
        <p:nvPicPr>
          <p:cNvPr id="2050" name="Picture 2" descr="Çok Yönlü Bilge Gottfried Wilhelm Leibniz">
            <a:extLst>
              <a:ext uri="{FF2B5EF4-FFF2-40B4-BE49-F238E27FC236}">
                <a16:creationId xmlns:a16="http://schemas.microsoft.com/office/drawing/2014/main" id="{6D031ED2-85E3-1668-F53B-180C0A16E3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040" y="439551"/>
            <a:ext cx="3790356" cy="28415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ottfried Leibniz">
            <a:extLst>
              <a:ext uri="{FF2B5EF4-FFF2-40B4-BE49-F238E27FC236}">
                <a16:creationId xmlns:a16="http://schemas.microsoft.com/office/drawing/2014/main" id="{768C535D-A584-756A-6E67-7165207587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040" y="3570244"/>
            <a:ext cx="3791241" cy="2841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3235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05821A-E5C2-82B9-765D-39FFE03DB2D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82EF4072-59EA-C2DE-CDA1-F1FCBA413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0" name="Rectangle 9">
            <a:extLst>
              <a:ext uri="{FF2B5EF4-FFF2-40B4-BE49-F238E27FC236}">
                <a16:creationId xmlns:a16="http://schemas.microsoft.com/office/drawing/2014/main" id="{D079C117-7769-35B3-E919-DEF281D173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6">
            <a:extLst>
              <a:ext uri="{FF2B5EF4-FFF2-40B4-BE49-F238E27FC236}">
                <a16:creationId xmlns:a16="http://schemas.microsoft.com/office/drawing/2014/main" id="{121A690E-376C-25B8-4A4E-72EABEDEF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39411"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accent1"/>
          </a:solidFill>
          <a:ln w="41275"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etin kutusu 2">
            <a:extLst>
              <a:ext uri="{FF2B5EF4-FFF2-40B4-BE49-F238E27FC236}">
                <a16:creationId xmlns:a16="http://schemas.microsoft.com/office/drawing/2014/main" id="{F34A87BE-17F4-600E-9633-3D30C39970AC}"/>
              </a:ext>
            </a:extLst>
          </p:cNvPr>
          <p:cNvSpPr txBox="1"/>
          <p:nvPr/>
        </p:nvSpPr>
        <p:spPr>
          <a:xfrm>
            <a:off x="5408323" y="907049"/>
            <a:ext cx="5945476" cy="2360810"/>
          </a:xfrm>
          <a:prstGeom prst="rect">
            <a:avLst/>
          </a:prstGeom>
        </p:spPr>
        <p:txBody>
          <a:bodyPr vert="horz" lIns="91440" tIns="45720" rIns="91440" bIns="45720" rtlCol="0" anchor="ctr">
            <a:normAutofit fontScale="92500" lnSpcReduction="20000"/>
          </a:bodyPr>
          <a:lstStyle/>
          <a:p>
            <a:pPr indent="-228600">
              <a:lnSpc>
                <a:spcPct val="110000"/>
              </a:lnSpc>
              <a:spcAft>
                <a:spcPts val="800"/>
              </a:spcAft>
              <a:buFont typeface="Arial" panose="020B0604020202020204" pitchFamily="34" charset="0"/>
              <a:buChar char="•"/>
            </a:pPr>
            <a:r>
              <a:rPr lang="en-US" sz="3200" dirty="0">
                <a:effectLst/>
                <a:latin typeface="Fira Sans" panose="020B0503050000020004" pitchFamily="34" charset="0"/>
              </a:rPr>
              <a:t>1854’de </a:t>
            </a:r>
            <a:r>
              <a:rPr lang="en-US" sz="3200" dirty="0" err="1">
                <a:effectLst/>
                <a:latin typeface="Fira Sans" panose="020B0503050000020004" pitchFamily="34" charset="0"/>
              </a:rPr>
              <a:t>matematikçi</a:t>
            </a:r>
            <a:r>
              <a:rPr lang="en-US" sz="3200" dirty="0">
                <a:effectLst/>
                <a:latin typeface="Fira Sans" panose="020B0503050000020004" pitchFamily="34" charset="0"/>
              </a:rPr>
              <a:t> George Boole, Boolean </a:t>
            </a:r>
            <a:r>
              <a:rPr lang="en-US" sz="3200" dirty="0" err="1">
                <a:effectLst/>
                <a:latin typeface="Fira Sans" panose="020B0503050000020004" pitchFamily="34" charset="0"/>
              </a:rPr>
              <a:t>cebiri</a:t>
            </a:r>
            <a:r>
              <a:rPr lang="en-US" sz="3200" dirty="0">
                <a:effectLst/>
                <a:latin typeface="Fira Sans" panose="020B0503050000020004" pitchFamily="34" charset="0"/>
              </a:rPr>
              <a:t> </a:t>
            </a:r>
            <a:r>
              <a:rPr lang="en-US" sz="3200" dirty="0" err="1">
                <a:effectLst/>
                <a:latin typeface="Fira Sans" panose="020B0503050000020004" pitchFamily="34" charset="0"/>
              </a:rPr>
              <a:t>adı</a:t>
            </a:r>
            <a:r>
              <a:rPr lang="en-US" sz="3200" dirty="0">
                <a:effectLst/>
                <a:latin typeface="Fira Sans" panose="020B0503050000020004" pitchFamily="34" charset="0"/>
              </a:rPr>
              <a:t> </a:t>
            </a:r>
            <a:r>
              <a:rPr lang="en-US" sz="3200" dirty="0" err="1">
                <a:effectLst/>
                <a:latin typeface="Fira Sans" panose="020B0503050000020004" pitchFamily="34" charset="0"/>
              </a:rPr>
              <a:t>verilen</a:t>
            </a:r>
            <a:r>
              <a:rPr lang="en-US" sz="3200" dirty="0">
                <a:effectLst/>
                <a:latin typeface="Fira Sans" panose="020B0503050000020004" pitchFamily="34" charset="0"/>
              </a:rPr>
              <a:t> </a:t>
            </a:r>
            <a:r>
              <a:rPr lang="en-US" sz="3200" dirty="0" err="1">
                <a:effectLst/>
                <a:latin typeface="Fira Sans" panose="020B0503050000020004" pitchFamily="34" charset="0"/>
              </a:rPr>
              <a:t>ve</a:t>
            </a:r>
            <a:r>
              <a:rPr lang="en-US" sz="3200" dirty="0">
                <a:effectLst/>
                <a:latin typeface="Fira Sans" panose="020B0503050000020004" pitchFamily="34" charset="0"/>
              </a:rPr>
              <a:t> modern </a:t>
            </a:r>
            <a:r>
              <a:rPr lang="en-US" sz="3200" dirty="0" err="1">
                <a:effectLst/>
                <a:latin typeface="Fira Sans" panose="020B0503050000020004" pitchFamily="34" charset="0"/>
              </a:rPr>
              <a:t>bilgisayar</a:t>
            </a:r>
            <a:r>
              <a:rPr lang="en-US" sz="3200" dirty="0">
                <a:effectLst/>
                <a:latin typeface="Fira Sans" panose="020B0503050000020004" pitchFamily="34" charset="0"/>
              </a:rPr>
              <a:t> </a:t>
            </a:r>
            <a:r>
              <a:rPr lang="en-US" sz="3200" dirty="0" err="1">
                <a:effectLst/>
                <a:latin typeface="Fira Sans" panose="020B0503050000020004" pitchFamily="34" charset="0"/>
              </a:rPr>
              <a:t>için</a:t>
            </a:r>
            <a:r>
              <a:rPr lang="en-US" sz="3200" dirty="0">
                <a:effectLst/>
                <a:latin typeface="Fira Sans" panose="020B0503050000020004" pitchFamily="34" charset="0"/>
              </a:rPr>
              <a:t> </a:t>
            </a:r>
            <a:r>
              <a:rPr lang="en-US" sz="3200" dirty="0" err="1">
                <a:effectLst/>
                <a:latin typeface="Fira Sans" panose="020B0503050000020004" pitchFamily="34" charset="0"/>
              </a:rPr>
              <a:t>gerekli</a:t>
            </a:r>
            <a:r>
              <a:rPr lang="en-US" sz="3200" dirty="0">
                <a:effectLst/>
                <a:latin typeface="Fira Sans" panose="020B0503050000020004" pitchFamily="34" charset="0"/>
              </a:rPr>
              <a:t> </a:t>
            </a:r>
            <a:r>
              <a:rPr lang="en-US" sz="3200" dirty="0" err="1">
                <a:effectLst/>
                <a:latin typeface="Fira Sans" panose="020B0503050000020004" pitchFamily="34" charset="0"/>
              </a:rPr>
              <a:t>mantıksal</a:t>
            </a:r>
            <a:r>
              <a:rPr lang="en-US" sz="3200" dirty="0">
                <a:effectLst/>
                <a:latin typeface="Fira Sans" panose="020B0503050000020004" pitchFamily="34" charset="0"/>
              </a:rPr>
              <a:t> </a:t>
            </a:r>
            <a:r>
              <a:rPr lang="en-US" sz="3200" dirty="0" err="1">
                <a:effectLst/>
                <a:latin typeface="Fira Sans" panose="020B0503050000020004" pitchFamily="34" charset="0"/>
              </a:rPr>
              <a:t>işlemlerde</a:t>
            </a:r>
            <a:r>
              <a:rPr lang="en-US" sz="3200" dirty="0">
                <a:effectLst/>
                <a:latin typeface="Fira Sans" panose="020B0503050000020004" pitchFamily="34" charset="0"/>
              </a:rPr>
              <a:t> </a:t>
            </a:r>
            <a:r>
              <a:rPr lang="en-US" sz="3200" dirty="0" err="1">
                <a:effectLst/>
                <a:latin typeface="Fira Sans" panose="020B0503050000020004" pitchFamily="34" charset="0"/>
              </a:rPr>
              <a:t>kullanılan</a:t>
            </a:r>
            <a:r>
              <a:rPr lang="en-US" sz="3200" dirty="0">
                <a:effectLst/>
                <a:latin typeface="Fira Sans" panose="020B0503050000020004" pitchFamily="34" charset="0"/>
              </a:rPr>
              <a:t> </a:t>
            </a:r>
            <a:r>
              <a:rPr lang="en-US" sz="3200" dirty="0" err="1">
                <a:effectLst/>
                <a:latin typeface="Fira Sans" panose="020B0503050000020004" pitchFamily="34" charset="0"/>
              </a:rPr>
              <a:t>yöntemi</a:t>
            </a:r>
            <a:r>
              <a:rPr lang="en-US" sz="3200" dirty="0">
                <a:effectLst/>
                <a:latin typeface="Fira Sans" panose="020B0503050000020004" pitchFamily="34" charset="0"/>
              </a:rPr>
              <a:t> </a:t>
            </a:r>
            <a:r>
              <a:rPr lang="en-US" sz="3200" dirty="0" err="1">
                <a:effectLst/>
                <a:latin typeface="Fira Sans" panose="020B0503050000020004" pitchFamily="34" charset="0"/>
              </a:rPr>
              <a:t>keşfetti</a:t>
            </a:r>
            <a:r>
              <a:rPr lang="en-US" sz="3200" dirty="0">
                <a:effectLst/>
                <a:latin typeface="Fira Sans" panose="020B0503050000020004" pitchFamily="34" charset="0"/>
              </a:rPr>
              <a:t>.</a:t>
            </a:r>
          </a:p>
        </p:txBody>
      </p:sp>
      <p:pic>
        <p:nvPicPr>
          <p:cNvPr id="3074" name="Picture 2" descr="The illogical death of a brilliant logician: George Boole">
            <a:extLst>
              <a:ext uri="{FF2B5EF4-FFF2-40B4-BE49-F238E27FC236}">
                <a16:creationId xmlns:a16="http://schemas.microsoft.com/office/drawing/2014/main" id="{06CAE6AA-4855-51A2-E4AB-FBEAB7FE49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950" y="483313"/>
            <a:ext cx="3606925" cy="278454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oolean Logic">
            <a:extLst>
              <a:ext uri="{FF2B5EF4-FFF2-40B4-BE49-F238E27FC236}">
                <a16:creationId xmlns:a16="http://schemas.microsoft.com/office/drawing/2014/main" id="{EBCABE22-9B55-D549-461D-C75A529319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464" y="3648569"/>
            <a:ext cx="9646024" cy="3009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68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ECF9347-FA78-797B-6570-9FA2A844449A}"/>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3296A318-2E75-14DA-1A4F-4CFD41496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0" name="Rectangle 9">
            <a:extLst>
              <a:ext uri="{FF2B5EF4-FFF2-40B4-BE49-F238E27FC236}">
                <a16:creationId xmlns:a16="http://schemas.microsoft.com/office/drawing/2014/main" id="{3712F3F3-B7E1-DC53-E1FB-0EF5A67B05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6">
            <a:extLst>
              <a:ext uri="{FF2B5EF4-FFF2-40B4-BE49-F238E27FC236}">
                <a16:creationId xmlns:a16="http://schemas.microsoft.com/office/drawing/2014/main" id="{4DB669BE-7892-C99C-07A5-6D688EDACB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39411"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accent1"/>
          </a:solidFill>
          <a:ln w="41275"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etin kutusu 2">
            <a:extLst>
              <a:ext uri="{FF2B5EF4-FFF2-40B4-BE49-F238E27FC236}">
                <a16:creationId xmlns:a16="http://schemas.microsoft.com/office/drawing/2014/main" id="{9FA3D1BD-616D-9596-3DD6-F83EFCB7C8DC}"/>
              </a:ext>
            </a:extLst>
          </p:cNvPr>
          <p:cNvSpPr txBox="1"/>
          <p:nvPr/>
        </p:nvSpPr>
        <p:spPr>
          <a:xfrm>
            <a:off x="5047523" y="150069"/>
            <a:ext cx="6929323" cy="6340377"/>
          </a:xfrm>
          <a:prstGeom prst="rect">
            <a:avLst/>
          </a:prstGeom>
        </p:spPr>
        <p:txBody>
          <a:bodyPr vert="horz" lIns="91440" tIns="45720" rIns="91440" bIns="45720" rtlCol="0" anchor="ctr">
            <a:normAutofit fontScale="92500"/>
          </a:bodyPr>
          <a:lstStyle/>
          <a:p>
            <a:pPr indent="-228600">
              <a:lnSpc>
                <a:spcPct val="110000"/>
              </a:lnSpc>
              <a:spcAft>
                <a:spcPts val="800"/>
              </a:spcAft>
              <a:buFont typeface="Arial" panose="020B0604020202020204" pitchFamily="34" charset="0"/>
              <a:buChar char="•"/>
            </a:pPr>
            <a:r>
              <a:rPr lang="en-US" sz="2800" dirty="0">
                <a:effectLst/>
                <a:latin typeface="Fira Sans" panose="020B0503050000020004" pitchFamily="34" charset="0"/>
              </a:rPr>
              <a:t>1830’larda </a:t>
            </a:r>
            <a:r>
              <a:rPr lang="en-US" sz="2800" dirty="0" err="1">
                <a:effectLst/>
                <a:latin typeface="Fira Sans" panose="020B0503050000020004" pitchFamily="34" charset="0"/>
              </a:rPr>
              <a:t>matematikçi</a:t>
            </a:r>
            <a:r>
              <a:rPr lang="en-US" sz="2800" dirty="0">
                <a:effectLst/>
                <a:latin typeface="Fira Sans" panose="020B0503050000020004" pitchFamily="34" charset="0"/>
              </a:rPr>
              <a:t> Charles Babbage modern </a:t>
            </a:r>
            <a:r>
              <a:rPr lang="en-US" sz="2800" dirty="0" err="1">
                <a:effectLst/>
                <a:latin typeface="Fira Sans" panose="020B0503050000020004" pitchFamily="34" charset="0"/>
              </a:rPr>
              <a:t>bilgisayarın</a:t>
            </a:r>
            <a:r>
              <a:rPr lang="en-US" sz="2800" dirty="0">
                <a:effectLst/>
                <a:latin typeface="Fira Sans" panose="020B0503050000020004" pitchFamily="34" charset="0"/>
              </a:rPr>
              <a:t> </a:t>
            </a:r>
            <a:r>
              <a:rPr lang="en-US" sz="2800" dirty="0" err="1">
                <a:effectLst/>
                <a:latin typeface="Fira Sans" panose="020B0503050000020004" pitchFamily="34" charset="0"/>
              </a:rPr>
              <a:t>öncü</a:t>
            </a:r>
            <a:r>
              <a:rPr lang="en-US" sz="2800" dirty="0">
                <a:effectLst/>
                <a:latin typeface="Fira Sans" panose="020B0503050000020004" pitchFamily="34" charset="0"/>
              </a:rPr>
              <a:t> </a:t>
            </a:r>
            <a:r>
              <a:rPr lang="en-US" sz="2800" dirty="0" err="1">
                <a:effectLst/>
                <a:latin typeface="Fira Sans" panose="020B0503050000020004" pitchFamily="34" charset="0"/>
              </a:rPr>
              <a:t>tasarımını</a:t>
            </a:r>
            <a:r>
              <a:rPr lang="en-US" sz="2800" dirty="0">
                <a:effectLst/>
                <a:latin typeface="Fira Sans" panose="020B0503050000020004" pitchFamily="34" charset="0"/>
              </a:rPr>
              <a:t> </a:t>
            </a:r>
            <a:r>
              <a:rPr lang="en-US" sz="2800" dirty="0" err="1">
                <a:effectLst/>
                <a:latin typeface="Fira Sans" panose="020B0503050000020004" pitchFamily="34" charset="0"/>
              </a:rPr>
              <a:t>mekanik</a:t>
            </a:r>
            <a:r>
              <a:rPr lang="en-US" sz="2800" dirty="0">
                <a:effectLst/>
                <a:latin typeface="Fira Sans" panose="020B0503050000020004" pitchFamily="34" charset="0"/>
              </a:rPr>
              <a:t> </a:t>
            </a:r>
            <a:r>
              <a:rPr lang="en-US" sz="2800" dirty="0" err="1">
                <a:effectLst/>
                <a:latin typeface="Fira Sans" panose="020B0503050000020004" pitchFamily="34" charset="0"/>
              </a:rPr>
              <a:t>olarak</a:t>
            </a:r>
            <a:r>
              <a:rPr lang="en-US" sz="2800" dirty="0">
                <a:effectLst/>
                <a:latin typeface="Fira Sans" panose="020B0503050000020004" pitchFamily="34" charset="0"/>
              </a:rPr>
              <a:t> </a:t>
            </a:r>
            <a:r>
              <a:rPr lang="en-US" sz="2800" dirty="0" err="1">
                <a:effectLst/>
                <a:latin typeface="Fira Sans" panose="020B0503050000020004" pitchFamily="34" charset="0"/>
              </a:rPr>
              <a:t>belirlemiştir</a:t>
            </a:r>
            <a:r>
              <a:rPr lang="en-US" sz="2800" dirty="0">
                <a:effectLst/>
                <a:latin typeface="Fira Sans" panose="020B0503050000020004" pitchFamily="34" charset="0"/>
              </a:rPr>
              <a:t>. </a:t>
            </a:r>
            <a:r>
              <a:rPr lang="en-US" sz="2800" dirty="0" err="1">
                <a:effectLst/>
                <a:latin typeface="Fira Sans" panose="020B0503050000020004" pitchFamily="34" charset="0"/>
              </a:rPr>
              <a:t>Fakat</a:t>
            </a:r>
            <a:r>
              <a:rPr lang="en-US" sz="2800" dirty="0">
                <a:effectLst/>
                <a:latin typeface="Fira Sans" panose="020B0503050000020004" pitchFamily="34" charset="0"/>
              </a:rPr>
              <a:t> </a:t>
            </a:r>
            <a:r>
              <a:rPr lang="en-US" sz="2800" dirty="0" err="1">
                <a:effectLst/>
                <a:latin typeface="Fira Sans" panose="020B0503050000020004" pitchFamily="34" charset="0"/>
              </a:rPr>
              <a:t>dönemin</a:t>
            </a:r>
            <a:r>
              <a:rPr lang="en-US" sz="2800" dirty="0">
                <a:effectLst/>
                <a:latin typeface="Fira Sans" panose="020B0503050000020004" pitchFamily="34" charset="0"/>
              </a:rPr>
              <a:t> </a:t>
            </a:r>
            <a:r>
              <a:rPr lang="en-US" sz="2800" dirty="0" err="1">
                <a:effectLst/>
                <a:latin typeface="Fira Sans" panose="020B0503050000020004" pitchFamily="34" charset="0"/>
              </a:rPr>
              <a:t>ince</a:t>
            </a:r>
            <a:r>
              <a:rPr lang="en-US" sz="2800" dirty="0">
                <a:effectLst/>
                <a:latin typeface="Fira Sans" panose="020B0503050000020004" pitchFamily="34" charset="0"/>
              </a:rPr>
              <a:t> </a:t>
            </a:r>
            <a:r>
              <a:rPr lang="en-US" sz="2800" dirty="0" err="1">
                <a:effectLst/>
                <a:latin typeface="Fira Sans" panose="020B0503050000020004" pitchFamily="34" charset="0"/>
              </a:rPr>
              <a:t>işçiliği</a:t>
            </a:r>
            <a:r>
              <a:rPr lang="en-US" sz="2800" dirty="0">
                <a:effectLst/>
                <a:latin typeface="Fira Sans" panose="020B0503050000020004" pitchFamily="34" charset="0"/>
              </a:rPr>
              <a:t> </a:t>
            </a:r>
            <a:r>
              <a:rPr lang="en-US" sz="2800" dirty="0" err="1">
                <a:effectLst/>
                <a:latin typeface="Fira Sans" panose="020B0503050000020004" pitchFamily="34" charset="0"/>
              </a:rPr>
              <a:t>bulunmadığından</a:t>
            </a:r>
            <a:r>
              <a:rPr lang="en-US" sz="2800" dirty="0">
                <a:effectLst/>
                <a:latin typeface="Fira Sans" panose="020B0503050000020004" pitchFamily="34" charset="0"/>
              </a:rPr>
              <a:t> </a:t>
            </a:r>
            <a:r>
              <a:rPr lang="en-US" sz="2800" dirty="0" err="1">
                <a:effectLst/>
                <a:latin typeface="Fira Sans" panose="020B0503050000020004" pitchFamily="34" charset="0"/>
              </a:rPr>
              <a:t>ve</a:t>
            </a:r>
            <a:r>
              <a:rPr lang="en-US" sz="2800" dirty="0">
                <a:effectLst/>
                <a:latin typeface="Fira Sans" panose="020B0503050000020004" pitchFamily="34" charset="0"/>
              </a:rPr>
              <a:t> </a:t>
            </a:r>
            <a:r>
              <a:rPr lang="en-US" sz="2800" dirty="0" err="1">
                <a:effectLst/>
                <a:latin typeface="Fira Sans" panose="020B0503050000020004" pitchFamily="34" charset="0"/>
              </a:rPr>
              <a:t>maddi</a:t>
            </a:r>
            <a:r>
              <a:rPr lang="en-US" sz="2800" dirty="0">
                <a:effectLst/>
                <a:latin typeface="Fira Sans" panose="020B0503050000020004" pitchFamily="34" charset="0"/>
              </a:rPr>
              <a:t> </a:t>
            </a:r>
            <a:r>
              <a:rPr lang="en-US" sz="2800" dirty="0" err="1">
                <a:effectLst/>
                <a:latin typeface="Fira Sans" panose="020B0503050000020004" pitchFamily="34" charset="0"/>
              </a:rPr>
              <a:t>imkansızlıklardan</a:t>
            </a:r>
            <a:r>
              <a:rPr lang="en-US" sz="2800" dirty="0">
                <a:effectLst/>
                <a:latin typeface="Fira Sans" panose="020B0503050000020004" pitchFamily="34" charset="0"/>
              </a:rPr>
              <a:t> </a:t>
            </a:r>
            <a:r>
              <a:rPr lang="en-US" sz="2800" dirty="0" err="1">
                <a:effectLst/>
                <a:latin typeface="Fira Sans" panose="020B0503050000020004" pitchFamily="34" charset="0"/>
              </a:rPr>
              <a:t>bu</a:t>
            </a:r>
            <a:r>
              <a:rPr lang="en-US" sz="2800" dirty="0">
                <a:effectLst/>
                <a:latin typeface="Fira Sans" panose="020B0503050000020004" pitchFamily="34" charset="0"/>
              </a:rPr>
              <a:t> </a:t>
            </a:r>
            <a:r>
              <a:rPr lang="en-US" sz="2800" dirty="0" err="1">
                <a:effectLst/>
                <a:latin typeface="Fira Sans" panose="020B0503050000020004" pitchFamily="34" charset="0"/>
              </a:rPr>
              <a:t>hayalini</a:t>
            </a:r>
            <a:r>
              <a:rPr lang="en-US" sz="2800" dirty="0">
                <a:effectLst/>
                <a:latin typeface="Fira Sans" panose="020B0503050000020004" pitchFamily="34" charset="0"/>
              </a:rPr>
              <a:t> tam </a:t>
            </a:r>
            <a:r>
              <a:rPr lang="en-US" sz="2800" dirty="0" err="1">
                <a:effectLst/>
                <a:latin typeface="Fira Sans" panose="020B0503050000020004" pitchFamily="34" charset="0"/>
              </a:rPr>
              <a:t>olarak</a:t>
            </a:r>
            <a:r>
              <a:rPr lang="en-US" sz="2800" dirty="0">
                <a:effectLst/>
                <a:latin typeface="Fira Sans" panose="020B0503050000020004" pitchFamily="34" charset="0"/>
              </a:rPr>
              <a:t> </a:t>
            </a:r>
            <a:r>
              <a:rPr lang="en-US" sz="2800" dirty="0" err="1">
                <a:effectLst/>
                <a:latin typeface="Fira Sans" panose="020B0503050000020004" pitchFamily="34" charset="0"/>
              </a:rPr>
              <a:t>gerçekleştirememiştir</a:t>
            </a:r>
            <a:r>
              <a:rPr lang="en-US" sz="2800" dirty="0">
                <a:effectLst/>
                <a:latin typeface="Fira Sans" panose="020B0503050000020004" pitchFamily="34" charset="0"/>
              </a:rPr>
              <a:t>. Fark </a:t>
            </a:r>
            <a:r>
              <a:rPr lang="en-US" sz="2800" dirty="0" err="1">
                <a:effectLst/>
                <a:latin typeface="Fira Sans" panose="020B0503050000020004" pitchFamily="34" charset="0"/>
              </a:rPr>
              <a:t>Motoru</a:t>
            </a:r>
            <a:r>
              <a:rPr lang="en-US" sz="2800" dirty="0">
                <a:effectLst/>
                <a:latin typeface="Fira Sans" panose="020B0503050000020004" pitchFamily="34" charset="0"/>
              </a:rPr>
              <a:t> </a:t>
            </a:r>
            <a:r>
              <a:rPr lang="en-US" sz="2800" dirty="0" err="1">
                <a:effectLst/>
                <a:latin typeface="Fira Sans" panose="020B0503050000020004" pitchFamily="34" charset="0"/>
              </a:rPr>
              <a:t>ve</a:t>
            </a:r>
            <a:r>
              <a:rPr lang="en-US" sz="2800" dirty="0">
                <a:effectLst/>
                <a:latin typeface="Fira Sans" panose="020B0503050000020004" pitchFamily="34" charset="0"/>
              </a:rPr>
              <a:t> </a:t>
            </a:r>
            <a:r>
              <a:rPr lang="en-US" sz="2800" dirty="0" err="1">
                <a:effectLst/>
                <a:latin typeface="Fira Sans" panose="020B0503050000020004" pitchFamily="34" charset="0"/>
              </a:rPr>
              <a:t>Analitik</a:t>
            </a:r>
            <a:r>
              <a:rPr lang="en-US" sz="2800" dirty="0">
                <a:effectLst/>
                <a:latin typeface="Fira Sans" panose="020B0503050000020004" pitchFamily="34" charset="0"/>
              </a:rPr>
              <a:t> Motor </a:t>
            </a:r>
            <a:r>
              <a:rPr lang="en-US" sz="2800" dirty="0" err="1">
                <a:effectLst/>
                <a:latin typeface="Fira Sans" panose="020B0503050000020004" pitchFamily="34" charset="0"/>
              </a:rPr>
              <a:t>adını</a:t>
            </a:r>
            <a:r>
              <a:rPr lang="en-US" sz="2800" dirty="0">
                <a:effectLst/>
                <a:latin typeface="Fira Sans" panose="020B0503050000020004" pitchFamily="34" charset="0"/>
              </a:rPr>
              <a:t> </a:t>
            </a:r>
            <a:r>
              <a:rPr lang="en-US" sz="2800" dirty="0" err="1">
                <a:effectLst/>
                <a:latin typeface="Fira Sans" panose="020B0503050000020004" pitchFamily="34" charset="0"/>
              </a:rPr>
              <a:t>verdiği</a:t>
            </a:r>
            <a:r>
              <a:rPr lang="en-US" sz="2800" dirty="0">
                <a:effectLst/>
                <a:latin typeface="Fira Sans" panose="020B0503050000020004" pitchFamily="34" charset="0"/>
              </a:rPr>
              <a:t> </a:t>
            </a:r>
            <a:r>
              <a:rPr lang="en-US" sz="2800" dirty="0" err="1">
                <a:effectLst/>
                <a:latin typeface="Fira Sans" panose="020B0503050000020004" pitchFamily="34" charset="0"/>
              </a:rPr>
              <a:t>cihazlara</a:t>
            </a:r>
            <a:r>
              <a:rPr lang="en-US" sz="2800" dirty="0">
                <a:effectLst/>
                <a:latin typeface="Fira Sans" panose="020B0503050000020004" pitchFamily="34" charset="0"/>
              </a:rPr>
              <a:t> </a:t>
            </a:r>
            <a:r>
              <a:rPr lang="en-US" sz="2800" dirty="0" err="1">
                <a:effectLst/>
                <a:latin typeface="Fira Sans" panose="020B0503050000020004" pitchFamily="34" charset="0"/>
              </a:rPr>
              <a:t>ait</a:t>
            </a:r>
            <a:r>
              <a:rPr lang="en-US" sz="2800" dirty="0">
                <a:effectLst/>
                <a:latin typeface="Fira Sans" panose="020B0503050000020004" pitchFamily="34" charset="0"/>
              </a:rPr>
              <a:t> </a:t>
            </a:r>
            <a:r>
              <a:rPr lang="en-US" sz="2800" dirty="0" err="1">
                <a:effectLst/>
                <a:latin typeface="Fira Sans" panose="020B0503050000020004" pitchFamily="34" charset="0"/>
              </a:rPr>
              <a:t>çizimlerden</a:t>
            </a:r>
            <a:r>
              <a:rPr lang="en-US" sz="2800" dirty="0">
                <a:effectLst/>
                <a:latin typeface="Fira Sans" panose="020B0503050000020004" pitchFamily="34" charset="0"/>
              </a:rPr>
              <a:t> </a:t>
            </a:r>
            <a:r>
              <a:rPr lang="en-US" sz="2800" dirty="0" err="1">
                <a:effectLst/>
                <a:latin typeface="Fira Sans" panose="020B0503050000020004" pitchFamily="34" charset="0"/>
              </a:rPr>
              <a:t>yola</a:t>
            </a:r>
            <a:r>
              <a:rPr lang="en-US" sz="2800" dirty="0">
                <a:effectLst/>
                <a:latin typeface="Fira Sans" panose="020B0503050000020004" pitchFamily="34" charset="0"/>
              </a:rPr>
              <a:t> </a:t>
            </a:r>
            <a:r>
              <a:rPr lang="en-US" sz="2800" dirty="0" err="1">
                <a:effectLst/>
                <a:latin typeface="Fira Sans" panose="020B0503050000020004" pitchFamily="34" charset="0"/>
              </a:rPr>
              <a:t>çıkılarak</a:t>
            </a:r>
            <a:r>
              <a:rPr lang="en-US" sz="2800" dirty="0">
                <a:effectLst/>
                <a:latin typeface="Fira Sans" panose="020B0503050000020004" pitchFamily="34" charset="0"/>
              </a:rPr>
              <a:t> 1991 </a:t>
            </a:r>
            <a:r>
              <a:rPr lang="en-US" sz="2800" dirty="0" err="1">
                <a:effectLst/>
                <a:latin typeface="Fira Sans" panose="020B0503050000020004" pitchFamily="34" charset="0"/>
              </a:rPr>
              <a:t>yılında</a:t>
            </a:r>
            <a:r>
              <a:rPr lang="en-US" sz="2800" dirty="0">
                <a:effectLst/>
                <a:latin typeface="Fira Sans" panose="020B0503050000020004" pitchFamily="34" charset="0"/>
              </a:rPr>
              <a:t> </a:t>
            </a:r>
            <a:r>
              <a:rPr lang="en-US" sz="2800" dirty="0" err="1">
                <a:effectLst/>
                <a:latin typeface="Fira Sans" panose="020B0503050000020004" pitchFamily="34" charset="0"/>
              </a:rPr>
              <a:t>cihazın</a:t>
            </a:r>
            <a:r>
              <a:rPr lang="en-US" sz="2800" dirty="0">
                <a:effectLst/>
                <a:latin typeface="Fira Sans" panose="020B0503050000020004" pitchFamily="34" charset="0"/>
              </a:rPr>
              <a:t> </a:t>
            </a:r>
            <a:r>
              <a:rPr lang="en-US" sz="2800" dirty="0" err="1">
                <a:effectLst/>
                <a:latin typeface="Fira Sans" panose="020B0503050000020004" pitchFamily="34" charset="0"/>
              </a:rPr>
              <a:t>birebir</a:t>
            </a:r>
            <a:r>
              <a:rPr lang="en-US" sz="2800" dirty="0">
                <a:effectLst/>
                <a:latin typeface="Fira Sans" panose="020B0503050000020004" pitchFamily="34" charset="0"/>
              </a:rPr>
              <a:t> </a:t>
            </a:r>
            <a:r>
              <a:rPr lang="en-US" sz="2800" dirty="0" err="1">
                <a:effectLst/>
                <a:latin typeface="Fira Sans" panose="020B0503050000020004" pitchFamily="34" charset="0"/>
              </a:rPr>
              <a:t>üretimi</a:t>
            </a:r>
            <a:r>
              <a:rPr lang="en-US" sz="2800" dirty="0">
                <a:effectLst/>
                <a:latin typeface="Fira Sans" panose="020B0503050000020004" pitchFamily="34" charset="0"/>
              </a:rPr>
              <a:t> </a:t>
            </a:r>
            <a:r>
              <a:rPr lang="en-US" sz="2800" dirty="0" err="1">
                <a:effectLst/>
                <a:latin typeface="Fira Sans" panose="020B0503050000020004" pitchFamily="34" charset="0"/>
              </a:rPr>
              <a:t>yapılmış</a:t>
            </a:r>
            <a:r>
              <a:rPr lang="en-US" sz="2800" dirty="0">
                <a:effectLst/>
                <a:latin typeface="Fira Sans" panose="020B0503050000020004" pitchFamily="34" charset="0"/>
              </a:rPr>
              <a:t> </a:t>
            </a:r>
            <a:r>
              <a:rPr lang="en-US" sz="2800" dirty="0" err="1">
                <a:effectLst/>
                <a:latin typeface="Fira Sans" panose="020B0503050000020004" pitchFamily="34" charset="0"/>
              </a:rPr>
              <a:t>ve</a:t>
            </a:r>
            <a:r>
              <a:rPr lang="en-US" sz="2800" dirty="0">
                <a:effectLst/>
                <a:latin typeface="Fira Sans" panose="020B0503050000020004" pitchFamily="34" charset="0"/>
              </a:rPr>
              <a:t> </a:t>
            </a:r>
            <a:r>
              <a:rPr lang="en-US" sz="2800" dirty="0" err="1">
                <a:effectLst/>
                <a:latin typeface="Fira Sans" panose="020B0503050000020004" pitchFamily="34" charset="0"/>
              </a:rPr>
              <a:t>kusursuz</a:t>
            </a:r>
            <a:r>
              <a:rPr lang="en-US" sz="2800" dirty="0">
                <a:effectLst/>
                <a:latin typeface="Fira Sans" panose="020B0503050000020004" pitchFamily="34" charset="0"/>
              </a:rPr>
              <a:t> </a:t>
            </a:r>
            <a:r>
              <a:rPr lang="en-US" sz="2800" dirty="0" err="1">
                <a:effectLst/>
                <a:latin typeface="Fira Sans" panose="020B0503050000020004" pitchFamily="34" charset="0"/>
              </a:rPr>
              <a:t>çalıştığı</a:t>
            </a:r>
            <a:r>
              <a:rPr lang="en-US" sz="2800" dirty="0">
                <a:effectLst/>
                <a:latin typeface="Fira Sans" panose="020B0503050000020004" pitchFamily="34" charset="0"/>
              </a:rPr>
              <a:t> </a:t>
            </a:r>
            <a:r>
              <a:rPr lang="en-US" sz="2800" dirty="0" err="1">
                <a:effectLst/>
                <a:latin typeface="Fira Sans" panose="020B0503050000020004" pitchFamily="34" charset="0"/>
              </a:rPr>
              <a:t>gözlenmiştir</a:t>
            </a:r>
            <a:r>
              <a:rPr lang="en-US" sz="2800" dirty="0">
                <a:effectLst/>
                <a:latin typeface="Fira Sans" panose="020B0503050000020004" pitchFamily="34" charset="0"/>
              </a:rPr>
              <a:t>. </a:t>
            </a:r>
            <a:r>
              <a:rPr lang="en-US" sz="2800" dirty="0" err="1">
                <a:effectLst/>
                <a:latin typeface="Fira Sans" panose="020B0503050000020004" pitchFamily="34" charset="0"/>
              </a:rPr>
              <a:t>Aynı</a:t>
            </a:r>
            <a:r>
              <a:rPr lang="en-US" sz="2800" dirty="0">
                <a:effectLst/>
                <a:latin typeface="Fira Sans" panose="020B0503050000020004" pitchFamily="34" charset="0"/>
              </a:rPr>
              <a:t> </a:t>
            </a:r>
            <a:r>
              <a:rPr lang="en-US" sz="2800" dirty="0" err="1">
                <a:effectLst/>
                <a:latin typeface="Fira Sans" panose="020B0503050000020004" pitchFamily="34" charset="0"/>
              </a:rPr>
              <a:t>zamanda</a:t>
            </a:r>
            <a:r>
              <a:rPr lang="en-US" sz="2800" dirty="0">
                <a:effectLst/>
                <a:latin typeface="Fira Sans" panose="020B0503050000020004" pitchFamily="34" charset="0"/>
              </a:rPr>
              <a:t> Babbage “</a:t>
            </a:r>
            <a:r>
              <a:rPr lang="en-US" sz="2800" dirty="0" err="1">
                <a:effectLst/>
                <a:latin typeface="Fira Sans" panose="020B0503050000020004" pitchFamily="34" charset="0"/>
              </a:rPr>
              <a:t>delikli</a:t>
            </a:r>
            <a:r>
              <a:rPr lang="en-US" sz="2800" dirty="0">
                <a:effectLst/>
                <a:latin typeface="Fira Sans" panose="020B0503050000020004" pitchFamily="34" charset="0"/>
              </a:rPr>
              <a:t> kart” </a:t>
            </a:r>
            <a:r>
              <a:rPr lang="en-US" sz="2800" dirty="0" err="1">
                <a:effectLst/>
                <a:latin typeface="Fira Sans" panose="020B0503050000020004" pitchFamily="34" charset="0"/>
              </a:rPr>
              <a:t>adını</a:t>
            </a:r>
            <a:r>
              <a:rPr lang="en-US" sz="2800" dirty="0">
                <a:effectLst/>
                <a:latin typeface="Fira Sans" panose="020B0503050000020004" pitchFamily="34" charset="0"/>
              </a:rPr>
              <a:t> </a:t>
            </a:r>
            <a:r>
              <a:rPr lang="en-US" sz="2800" dirty="0" err="1">
                <a:effectLst/>
                <a:latin typeface="Fira Sans" panose="020B0503050000020004" pitchFamily="34" charset="0"/>
              </a:rPr>
              <a:t>verdiği</a:t>
            </a:r>
            <a:r>
              <a:rPr lang="en-US" sz="2800" dirty="0">
                <a:effectLst/>
                <a:latin typeface="Fira Sans" panose="020B0503050000020004" pitchFamily="34" charset="0"/>
              </a:rPr>
              <a:t> </a:t>
            </a:r>
            <a:r>
              <a:rPr lang="en-US" sz="2800" dirty="0" err="1">
                <a:effectLst/>
                <a:latin typeface="Fira Sans" panose="020B0503050000020004" pitchFamily="34" charset="0"/>
              </a:rPr>
              <a:t>bilgisayarlara</a:t>
            </a:r>
            <a:r>
              <a:rPr lang="en-US" sz="2800" dirty="0">
                <a:effectLst/>
                <a:latin typeface="Fira Sans" panose="020B0503050000020004" pitchFamily="34" charset="0"/>
              </a:rPr>
              <a:t> </a:t>
            </a:r>
            <a:r>
              <a:rPr lang="en-US" sz="2800" dirty="0" err="1">
                <a:effectLst/>
                <a:latin typeface="Fira Sans" panose="020B0503050000020004" pitchFamily="34" charset="0"/>
              </a:rPr>
              <a:t>toplu</a:t>
            </a:r>
            <a:r>
              <a:rPr lang="en-US" sz="2800" dirty="0">
                <a:effectLst/>
                <a:latin typeface="Fira Sans" panose="020B0503050000020004" pitchFamily="34" charset="0"/>
              </a:rPr>
              <a:t> </a:t>
            </a:r>
            <a:r>
              <a:rPr lang="en-US" sz="2800" dirty="0" err="1">
                <a:effectLst/>
                <a:latin typeface="Fira Sans" panose="020B0503050000020004" pitchFamily="34" charset="0"/>
              </a:rPr>
              <a:t>komutları</a:t>
            </a:r>
            <a:r>
              <a:rPr lang="en-US" sz="2800" dirty="0">
                <a:effectLst/>
                <a:latin typeface="Fira Sans" panose="020B0503050000020004" pitchFamily="34" charset="0"/>
              </a:rPr>
              <a:t> </a:t>
            </a:r>
            <a:r>
              <a:rPr lang="en-US" sz="2800" dirty="0" err="1">
                <a:effectLst/>
                <a:latin typeface="Fira Sans" panose="020B0503050000020004" pitchFamily="34" charset="0"/>
              </a:rPr>
              <a:t>hızlıca</a:t>
            </a:r>
            <a:r>
              <a:rPr lang="en-US" sz="2800" dirty="0">
                <a:effectLst/>
                <a:latin typeface="Fira Sans" panose="020B0503050000020004" pitchFamily="34" charset="0"/>
              </a:rPr>
              <a:t> </a:t>
            </a:r>
            <a:r>
              <a:rPr lang="en-US" sz="2800" dirty="0" err="1">
                <a:effectLst/>
                <a:latin typeface="Fira Sans" panose="020B0503050000020004" pitchFamily="34" charset="0"/>
              </a:rPr>
              <a:t>aktarabilen</a:t>
            </a:r>
            <a:r>
              <a:rPr lang="en-US" sz="2800" dirty="0">
                <a:effectLst/>
                <a:latin typeface="Fira Sans" panose="020B0503050000020004" pitchFamily="34" charset="0"/>
              </a:rPr>
              <a:t> </a:t>
            </a:r>
            <a:r>
              <a:rPr lang="en-US" sz="2800" dirty="0" err="1">
                <a:effectLst/>
                <a:latin typeface="Fira Sans" panose="020B0503050000020004" pitchFamily="34" charset="0"/>
              </a:rPr>
              <a:t>bir</a:t>
            </a:r>
            <a:r>
              <a:rPr lang="en-US" sz="2800" dirty="0">
                <a:effectLst/>
                <a:latin typeface="Fira Sans" panose="020B0503050000020004" pitchFamily="34" charset="0"/>
              </a:rPr>
              <a:t> </a:t>
            </a:r>
            <a:r>
              <a:rPr lang="en-US" sz="2800" dirty="0" err="1">
                <a:effectLst/>
                <a:latin typeface="Fira Sans" panose="020B0503050000020004" pitchFamily="34" charset="0"/>
              </a:rPr>
              <a:t>sistemi</a:t>
            </a:r>
            <a:r>
              <a:rPr lang="en-US" sz="2800" dirty="0">
                <a:effectLst/>
                <a:latin typeface="Fira Sans" panose="020B0503050000020004" pitchFamily="34" charset="0"/>
              </a:rPr>
              <a:t> de </a:t>
            </a:r>
            <a:r>
              <a:rPr lang="en-US" sz="2800" dirty="0" err="1">
                <a:effectLst/>
                <a:latin typeface="Fira Sans" panose="020B0503050000020004" pitchFamily="34" charset="0"/>
              </a:rPr>
              <a:t>tasarlamıştır</a:t>
            </a:r>
            <a:r>
              <a:rPr lang="en-US" sz="2800" dirty="0">
                <a:effectLst/>
                <a:latin typeface="Fira Sans" panose="020B0503050000020004" pitchFamily="34" charset="0"/>
              </a:rPr>
              <a:t>. Babbage, “</a:t>
            </a:r>
            <a:r>
              <a:rPr lang="en-US" sz="2800" dirty="0" err="1">
                <a:effectLst/>
                <a:latin typeface="Fira Sans" panose="020B0503050000020004" pitchFamily="34" charset="0"/>
              </a:rPr>
              <a:t>bilgisayarın</a:t>
            </a:r>
            <a:r>
              <a:rPr lang="en-US" sz="2800" dirty="0">
                <a:effectLst/>
                <a:latin typeface="Fira Sans" panose="020B0503050000020004" pitchFamily="34" charset="0"/>
              </a:rPr>
              <a:t> </a:t>
            </a:r>
            <a:r>
              <a:rPr lang="en-US" sz="2800" dirty="0" err="1">
                <a:effectLst/>
                <a:latin typeface="Fira Sans" panose="020B0503050000020004" pitchFamily="34" charset="0"/>
              </a:rPr>
              <a:t>babası</a:t>
            </a:r>
            <a:r>
              <a:rPr lang="en-US" sz="2800" dirty="0">
                <a:effectLst/>
                <a:latin typeface="Fira Sans" panose="020B0503050000020004" pitchFamily="34" charset="0"/>
              </a:rPr>
              <a:t>” </a:t>
            </a:r>
            <a:r>
              <a:rPr lang="en-US" sz="2800" dirty="0" err="1">
                <a:effectLst/>
                <a:latin typeface="Fira Sans" panose="020B0503050000020004" pitchFamily="34" charset="0"/>
              </a:rPr>
              <a:t>lakabı</a:t>
            </a:r>
            <a:r>
              <a:rPr lang="en-US" sz="2800" dirty="0">
                <a:effectLst/>
                <a:latin typeface="Fira Sans" panose="020B0503050000020004" pitchFamily="34" charset="0"/>
              </a:rPr>
              <a:t> </a:t>
            </a:r>
            <a:r>
              <a:rPr lang="en-US" sz="2800" dirty="0" err="1">
                <a:effectLst/>
                <a:latin typeface="Fira Sans" panose="020B0503050000020004" pitchFamily="34" charset="0"/>
              </a:rPr>
              <a:t>ile</a:t>
            </a:r>
            <a:r>
              <a:rPr lang="en-US" sz="2800" dirty="0">
                <a:effectLst/>
                <a:latin typeface="Fira Sans" panose="020B0503050000020004" pitchFamily="34" charset="0"/>
              </a:rPr>
              <a:t> </a:t>
            </a:r>
            <a:r>
              <a:rPr lang="en-US" sz="2800" dirty="0" err="1">
                <a:effectLst/>
                <a:latin typeface="Fira Sans" panose="020B0503050000020004" pitchFamily="34" charset="0"/>
              </a:rPr>
              <a:t>anılır</a:t>
            </a:r>
            <a:r>
              <a:rPr lang="en-US" sz="2800" dirty="0">
                <a:effectLst/>
                <a:latin typeface="Fira Sans" panose="020B0503050000020004" pitchFamily="34" charset="0"/>
              </a:rPr>
              <a:t>.</a:t>
            </a:r>
          </a:p>
        </p:txBody>
      </p:sp>
      <p:pic>
        <p:nvPicPr>
          <p:cNvPr id="4098" name="Picture 2" descr="Charles Babbage | Biography, Computers, Inventions, &amp; Facts | Britannica">
            <a:extLst>
              <a:ext uri="{FF2B5EF4-FFF2-40B4-BE49-F238E27FC236}">
                <a16:creationId xmlns:a16="http://schemas.microsoft.com/office/drawing/2014/main" id="{A0CCFE51-138E-E290-6246-C4317E5A4B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983" y="150070"/>
            <a:ext cx="2800010" cy="321617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1A532962-D10A-0B0E-F54C-51F83D0DC7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813" y="3516317"/>
            <a:ext cx="4285622" cy="3263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129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23E811F-2BDD-A57A-5E00-A632DEC5DE25}"/>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067B97CD-6C6E-C7BA-D6AC-AAB651861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0" name="Rectangle 9">
            <a:extLst>
              <a:ext uri="{FF2B5EF4-FFF2-40B4-BE49-F238E27FC236}">
                <a16:creationId xmlns:a16="http://schemas.microsoft.com/office/drawing/2014/main" id="{F8D9B67D-E020-0852-4529-ADEF6AF2D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6">
            <a:extLst>
              <a:ext uri="{FF2B5EF4-FFF2-40B4-BE49-F238E27FC236}">
                <a16:creationId xmlns:a16="http://schemas.microsoft.com/office/drawing/2014/main" id="{AA8522B1-3822-4296-1851-263054D441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39411"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accent1"/>
          </a:solidFill>
          <a:ln w="41275"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etin kutusu 2">
            <a:extLst>
              <a:ext uri="{FF2B5EF4-FFF2-40B4-BE49-F238E27FC236}">
                <a16:creationId xmlns:a16="http://schemas.microsoft.com/office/drawing/2014/main" id="{F2B7B86C-0EEE-6CE0-9FF4-138C711EE6DB}"/>
              </a:ext>
            </a:extLst>
          </p:cNvPr>
          <p:cNvSpPr txBox="1"/>
          <p:nvPr/>
        </p:nvSpPr>
        <p:spPr>
          <a:xfrm>
            <a:off x="5298595" y="552091"/>
            <a:ext cx="6052158" cy="5431536"/>
          </a:xfrm>
          <a:prstGeom prst="rect">
            <a:avLst/>
          </a:prstGeom>
        </p:spPr>
        <p:txBody>
          <a:bodyPr vert="horz" lIns="91440" tIns="45720" rIns="91440" bIns="45720" rtlCol="0" anchor="ctr">
            <a:normAutofit/>
          </a:bodyPr>
          <a:lstStyle/>
          <a:p>
            <a:pPr indent="-228600">
              <a:lnSpc>
                <a:spcPct val="110000"/>
              </a:lnSpc>
              <a:spcAft>
                <a:spcPts val="800"/>
              </a:spcAft>
              <a:buFont typeface="Arial" panose="020B0604020202020204" pitchFamily="34" charset="0"/>
              <a:buChar char="•"/>
            </a:pPr>
            <a:r>
              <a:rPr lang="en-US" sz="3200" dirty="0">
                <a:effectLst/>
                <a:latin typeface="Fira Sans" panose="020B0503050000020004" pitchFamily="34" charset="0"/>
              </a:rPr>
              <a:t>Ada Lovelace, Babbage </a:t>
            </a:r>
            <a:r>
              <a:rPr lang="en-US" sz="3200" dirty="0" err="1">
                <a:effectLst/>
                <a:latin typeface="Fira Sans" panose="020B0503050000020004" pitchFamily="34" charset="0"/>
              </a:rPr>
              <a:t>ile</a:t>
            </a:r>
            <a:r>
              <a:rPr lang="en-US" sz="3200" dirty="0">
                <a:effectLst/>
                <a:latin typeface="Fira Sans" panose="020B0503050000020004" pitchFamily="34" charset="0"/>
              </a:rPr>
              <a:t> </a:t>
            </a:r>
            <a:r>
              <a:rPr lang="en-US" sz="3200" dirty="0" err="1">
                <a:effectLst/>
                <a:latin typeface="Fira Sans" panose="020B0503050000020004" pitchFamily="34" charset="0"/>
              </a:rPr>
              <a:t>beraber</a:t>
            </a:r>
            <a:r>
              <a:rPr lang="en-US" sz="3200" dirty="0">
                <a:effectLst/>
                <a:latin typeface="Fira Sans" panose="020B0503050000020004" pitchFamily="34" charset="0"/>
              </a:rPr>
              <a:t> </a:t>
            </a:r>
            <a:r>
              <a:rPr lang="en-US" sz="3200" dirty="0" err="1">
                <a:effectLst/>
                <a:latin typeface="Fira Sans" panose="020B0503050000020004" pitchFamily="34" charset="0"/>
              </a:rPr>
              <a:t>çalışmış</a:t>
            </a:r>
            <a:r>
              <a:rPr lang="en-US" sz="3200" dirty="0">
                <a:effectLst/>
                <a:latin typeface="Fira Sans" panose="020B0503050000020004" pitchFamily="34" charset="0"/>
              </a:rPr>
              <a:t> </a:t>
            </a:r>
            <a:r>
              <a:rPr lang="en-US" sz="3200" dirty="0" err="1">
                <a:effectLst/>
                <a:latin typeface="Fira Sans" panose="020B0503050000020004" pitchFamily="34" charset="0"/>
              </a:rPr>
              <a:t>ve</a:t>
            </a:r>
            <a:r>
              <a:rPr lang="en-US" sz="3200" dirty="0">
                <a:effectLst/>
                <a:latin typeface="Fira Sans" panose="020B0503050000020004" pitchFamily="34" charset="0"/>
              </a:rPr>
              <a:t> </a:t>
            </a:r>
            <a:r>
              <a:rPr lang="en-US" sz="3200" dirty="0" err="1">
                <a:effectLst/>
                <a:latin typeface="Fira Sans" panose="020B0503050000020004" pitchFamily="34" charset="0"/>
              </a:rPr>
              <a:t>programlama</a:t>
            </a:r>
            <a:r>
              <a:rPr lang="en-US" sz="3200" dirty="0">
                <a:effectLst/>
                <a:latin typeface="Fira Sans" panose="020B0503050000020004" pitchFamily="34" charset="0"/>
              </a:rPr>
              <a:t> </a:t>
            </a:r>
            <a:r>
              <a:rPr lang="en-US" sz="3200" dirty="0" err="1">
                <a:effectLst/>
                <a:latin typeface="Fira Sans" panose="020B0503050000020004" pitchFamily="34" charset="0"/>
              </a:rPr>
              <a:t>tasarımları</a:t>
            </a:r>
            <a:r>
              <a:rPr lang="en-US" sz="3200" dirty="0">
                <a:effectLst/>
                <a:latin typeface="Fira Sans" panose="020B0503050000020004" pitchFamily="34" charset="0"/>
              </a:rPr>
              <a:t> </a:t>
            </a:r>
            <a:r>
              <a:rPr lang="en-US" sz="3200" dirty="0" err="1">
                <a:effectLst/>
                <a:latin typeface="Fira Sans" panose="020B0503050000020004" pitchFamily="34" charset="0"/>
              </a:rPr>
              <a:t>konusunda</a:t>
            </a:r>
            <a:r>
              <a:rPr lang="en-US" sz="3200" dirty="0">
                <a:effectLst/>
                <a:latin typeface="Fira Sans" panose="020B0503050000020004" pitchFamily="34" charset="0"/>
              </a:rPr>
              <a:t> </a:t>
            </a:r>
            <a:r>
              <a:rPr lang="en-US" sz="3200" dirty="0" err="1">
                <a:effectLst/>
                <a:latin typeface="Fira Sans" panose="020B0503050000020004" pitchFamily="34" charset="0"/>
              </a:rPr>
              <a:t>çok</a:t>
            </a:r>
            <a:r>
              <a:rPr lang="en-US" sz="3200" dirty="0">
                <a:effectLst/>
                <a:latin typeface="Fira Sans" panose="020B0503050000020004" pitchFamily="34" charset="0"/>
              </a:rPr>
              <a:t> </a:t>
            </a:r>
            <a:r>
              <a:rPr lang="en-US" sz="3200" dirty="0" err="1">
                <a:effectLst/>
                <a:latin typeface="Fira Sans" panose="020B0503050000020004" pitchFamily="34" charset="0"/>
              </a:rPr>
              <a:t>değerli</a:t>
            </a:r>
            <a:r>
              <a:rPr lang="en-US" sz="3200" dirty="0">
                <a:effectLst/>
                <a:latin typeface="Fira Sans" panose="020B0503050000020004" pitchFamily="34" charset="0"/>
              </a:rPr>
              <a:t> </a:t>
            </a:r>
            <a:r>
              <a:rPr lang="en-US" sz="3200" dirty="0" err="1">
                <a:effectLst/>
                <a:latin typeface="Fira Sans" panose="020B0503050000020004" pitchFamily="34" charset="0"/>
              </a:rPr>
              <a:t>yardımlar</a:t>
            </a:r>
            <a:r>
              <a:rPr lang="en-US" sz="3200" dirty="0">
                <a:effectLst/>
                <a:latin typeface="Fira Sans" panose="020B0503050000020004" pitchFamily="34" charset="0"/>
              </a:rPr>
              <a:t> </a:t>
            </a:r>
            <a:r>
              <a:rPr lang="en-US" sz="3200" dirty="0" err="1">
                <a:effectLst/>
                <a:latin typeface="Fira Sans" panose="020B0503050000020004" pitchFamily="34" charset="0"/>
              </a:rPr>
              <a:t>sağlamıştır</a:t>
            </a:r>
            <a:r>
              <a:rPr lang="en-US" sz="3200" dirty="0">
                <a:effectLst/>
                <a:latin typeface="Fira Sans" panose="020B0503050000020004" pitchFamily="34" charset="0"/>
              </a:rPr>
              <a:t>. </a:t>
            </a:r>
            <a:r>
              <a:rPr lang="en-US" sz="3200" dirty="0" err="1">
                <a:effectLst/>
                <a:latin typeface="Fira Sans" panose="020B0503050000020004" pitchFamily="34" charset="0"/>
              </a:rPr>
              <a:t>Günümüzde</a:t>
            </a:r>
            <a:r>
              <a:rPr lang="en-US" sz="3200" dirty="0">
                <a:effectLst/>
                <a:latin typeface="Fira Sans" panose="020B0503050000020004" pitchFamily="34" charset="0"/>
              </a:rPr>
              <a:t> </a:t>
            </a:r>
            <a:r>
              <a:rPr lang="en-US" sz="3200" dirty="0" err="1">
                <a:effectLst/>
                <a:latin typeface="Fira Sans" panose="020B0503050000020004" pitchFamily="34" charset="0"/>
              </a:rPr>
              <a:t>programlama</a:t>
            </a:r>
            <a:r>
              <a:rPr lang="en-US" sz="3200" dirty="0">
                <a:effectLst/>
                <a:latin typeface="Fira Sans" panose="020B0503050000020004" pitchFamily="34" charset="0"/>
              </a:rPr>
              <a:t> </a:t>
            </a:r>
            <a:r>
              <a:rPr lang="en-US" sz="3200" dirty="0" err="1">
                <a:effectLst/>
                <a:latin typeface="Fira Sans" panose="020B0503050000020004" pitchFamily="34" charset="0"/>
              </a:rPr>
              <a:t>ve</a:t>
            </a:r>
            <a:r>
              <a:rPr lang="en-US" sz="3200" dirty="0">
                <a:effectLst/>
                <a:latin typeface="Fira Sans" panose="020B0503050000020004" pitchFamily="34" charset="0"/>
              </a:rPr>
              <a:t> </a:t>
            </a:r>
            <a:r>
              <a:rPr lang="en-US" sz="3200" dirty="0" err="1">
                <a:effectLst/>
                <a:latin typeface="Fira Sans" panose="020B0503050000020004" pitchFamily="34" charset="0"/>
              </a:rPr>
              <a:t>kodlama</a:t>
            </a:r>
            <a:r>
              <a:rPr lang="en-US" sz="3200" dirty="0">
                <a:effectLst/>
                <a:latin typeface="Fira Sans" panose="020B0503050000020004" pitchFamily="34" charset="0"/>
              </a:rPr>
              <a:t> </a:t>
            </a:r>
            <a:r>
              <a:rPr lang="en-US" sz="3200" dirty="0" err="1">
                <a:effectLst/>
                <a:latin typeface="Fira Sans" panose="020B0503050000020004" pitchFamily="34" charset="0"/>
              </a:rPr>
              <a:t>denildiğinde</a:t>
            </a:r>
            <a:r>
              <a:rPr lang="en-US" sz="3200" dirty="0">
                <a:effectLst/>
                <a:latin typeface="Fira Sans" panose="020B0503050000020004" pitchFamily="34" charset="0"/>
              </a:rPr>
              <a:t> ilk </a:t>
            </a:r>
            <a:r>
              <a:rPr lang="en-US" sz="3200" dirty="0" err="1">
                <a:effectLst/>
                <a:latin typeface="Fira Sans" panose="020B0503050000020004" pitchFamily="34" charset="0"/>
              </a:rPr>
              <a:t>onun</a:t>
            </a:r>
            <a:r>
              <a:rPr lang="en-US" sz="3200" dirty="0">
                <a:effectLst/>
                <a:latin typeface="Fira Sans" panose="020B0503050000020004" pitchFamily="34" charset="0"/>
              </a:rPr>
              <a:t> </a:t>
            </a:r>
            <a:r>
              <a:rPr lang="en-US" sz="3200" dirty="0" err="1">
                <a:effectLst/>
                <a:latin typeface="Fira Sans" panose="020B0503050000020004" pitchFamily="34" charset="0"/>
              </a:rPr>
              <a:t>adı</a:t>
            </a:r>
            <a:r>
              <a:rPr lang="en-US" sz="3200" dirty="0">
                <a:effectLst/>
                <a:latin typeface="Fira Sans" panose="020B0503050000020004" pitchFamily="34" charset="0"/>
              </a:rPr>
              <a:t> </a:t>
            </a:r>
            <a:r>
              <a:rPr lang="en-US" sz="3200" dirty="0" err="1">
                <a:effectLst/>
                <a:latin typeface="Fira Sans" panose="020B0503050000020004" pitchFamily="34" charset="0"/>
              </a:rPr>
              <a:t>akla</a:t>
            </a:r>
            <a:r>
              <a:rPr lang="en-US" sz="3200" dirty="0">
                <a:effectLst/>
                <a:latin typeface="Fira Sans" panose="020B0503050000020004" pitchFamily="34" charset="0"/>
              </a:rPr>
              <a:t> </a:t>
            </a:r>
            <a:r>
              <a:rPr lang="en-US" sz="3200" dirty="0" err="1">
                <a:effectLst/>
                <a:latin typeface="Fira Sans" panose="020B0503050000020004" pitchFamily="34" charset="0"/>
              </a:rPr>
              <a:t>gelir</a:t>
            </a:r>
            <a:r>
              <a:rPr lang="en-US" sz="3200" dirty="0">
                <a:effectLst/>
                <a:latin typeface="Fira Sans" panose="020B0503050000020004" pitchFamily="34" charset="0"/>
              </a:rPr>
              <a:t>.</a:t>
            </a:r>
          </a:p>
        </p:txBody>
      </p:sp>
      <p:pic>
        <p:nvPicPr>
          <p:cNvPr id="5122" name="Picture 2" descr="Ada Lovelace Biography in English">
            <a:extLst>
              <a:ext uri="{FF2B5EF4-FFF2-40B4-BE49-F238E27FC236}">
                <a16:creationId xmlns:a16="http://schemas.microsoft.com/office/drawing/2014/main" id="{C68FF827-1F50-6A1D-2718-EBB88A3F8B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57" y="1561630"/>
            <a:ext cx="4453861" cy="3586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8261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54467F3-0F3F-5688-B598-87F6BBCC9BF5}"/>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298895A0-9E6C-1C97-00A4-BAADA803B8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0" name="Rectangle 9">
            <a:extLst>
              <a:ext uri="{FF2B5EF4-FFF2-40B4-BE49-F238E27FC236}">
                <a16:creationId xmlns:a16="http://schemas.microsoft.com/office/drawing/2014/main" id="{4A35DEE6-6F44-7672-E0BD-62AEC7A05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6">
            <a:extLst>
              <a:ext uri="{FF2B5EF4-FFF2-40B4-BE49-F238E27FC236}">
                <a16:creationId xmlns:a16="http://schemas.microsoft.com/office/drawing/2014/main" id="{5B407B3F-3B13-91B8-ACAE-9C96C910A1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39411"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accent1"/>
          </a:solidFill>
          <a:ln w="41275"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etin kutusu 2">
            <a:extLst>
              <a:ext uri="{FF2B5EF4-FFF2-40B4-BE49-F238E27FC236}">
                <a16:creationId xmlns:a16="http://schemas.microsoft.com/office/drawing/2014/main" id="{F608F041-EE00-1335-C613-DEF5701A1419}"/>
              </a:ext>
            </a:extLst>
          </p:cNvPr>
          <p:cNvSpPr txBox="1"/>
          <p:nvPr/>
        </p:nvSpPr>
        <p:spPr>
          <a:xfrm>
            <a:off x="5298595" y="552091"/>
            <a:ext cx="6052158" cy="5431536"/>
          </a:xfrm>
          <a:prstGeom prst="rect">
            <a:avLst/>
          </a:prstGeom>
        </p:spPr>
        <p:txBody>
          <a:bodyPr vert="horz" lIns="91440" tIns="45720" rIns="91440" bIns="45720" rtlCol="0" anchor="ctr">
            <a:normAutofit fontScale="92500"/>
          </a:bodyPr>
          <a:lstStyle/>
          <a:p>
            <a:pPr indent="-228600">
              <a:lnSpc>
                <a:spcPct val="110000"/>
              </a:lnSpc>
              <a:spcAft>
                <a:spcPts val="800"/>
              </a:spcAft>
              <a:buFont typeface="Arial" panose="020B0604020202020204" pitchFamily="34" charset="0"/>
              <a:buChar char="•"/>
            </a:pPr>
            <a:r>
              <a:rPr lang="en-US" sz="3200" dirty="0">
                <a:effectLst/>
                <a:latin typeface="Fira Sans" panose="020B0503050000020004" pitchFamily="34" charset="0"/>
              </a:rPr>
              <a:t>18</a:t>
            </a:r>
            <a:r>
              <a:rPr lang="tr-TR" sz="3200" dirty="0">
                <a:effectLst/>
                <a:latin typeface="Fira Sans" panose="020B0503050000020004" pitchFamily="34" charset="0"/>
              </a:rPr>
              <a:t>80</a:t>
            </a:r>
            <a:r>
              <a:rPr lang="en-US" sz="3200" dirty="0">
                <a:effectLst/>
                <a:latin typeface="Fira Sans" panose="020B0503050000020004" pitchFamily="34" charset="0"/>
              </a:rPr>
              <a:t> </a:t>
            </a:r>
            <a:r>
              <a:rPr lang="en-US" sz="3200" dirty="0" err="1">
                <a:effectLst/>
                <a:latin typeface="Fira Sans" panose="020B0503050000020004" pitchFamily="34" charset="0"/>
              </a:rPr>
              <a:t>yılında</a:t>
            </a:r>
            <a:r>
              <a:rPr lang="en-US" sz="3200" dirty="0">
                <a:effectLst/>
                <a:latin typeface="Fira Sans" panose="020B0503050000020004" pitchFamily="34" charset="0"/>
              </a:rPr>
              <a:t> </a:t>
            </a:r>
            <a:r>
              <a:rPr lang="en-US" sz="3200" dirty="0" err="1">
                <a:effectLst/>
                <a:latin typeface="Fira Sans" panose="020B0503050000020004" pitchFamily="34" charset="0"/>
              </a:rPr>
              <a:t>istatistikçi</a:t>
            </a:r>
            <a:r>
              <a:rPr lang="en-US" sz="3200" dirty="0">
                <a:effectLst/>
                <a:latin typeface="Fira Sans" panose="020B0503050000020004" pitchFamily="34" charset="0"/>
              </a:rPr>
              <a:t> Herman Hollerith, </a:t>
            </a:r>
            <a:r>
              <a:rPr lang="en-US" sz="3200" dirty="0" err="1">
                <a:effectLst/>
                <a:latin typeface="Fira Sans" panose="020B0503050000020004" pitchFamily="34" charset="0"/>
              </a:rPr>
              <a:t>nüfus</a:t>
            </a:r>
            <a:r>
              <a:rPr lang="en-US" sz="3200" dirty="0">
                <a:effectLst/>
                <a:latin typeface="Fira Sans" panose="020B0503050000020004" pitchFamily="34" charset="0"/>
              </a:rPr>
              <a:t> </a:t>
            </a:r>
            <a:r>
              <a:rPr lang="en-US" sz="3200" dirty="0" err="1">
                <a:effectLst/>
                <a:latin typeface="Fira Sans" panose="020B0503050000020004" pitchFamily="34" charset="0"/>
              </a:rPr>
              <a:t>sayımını</a:t>
            </a:r>
            <a:r>
              <a:rPr lang="en-US" sz="3200" dirty="0">
                <a:effectLst/>
                <a:latin typeface="Fira Sans" panose="020B0503050000020004" pitchFamily="34" charset="0"/>
              </a:rPr>
              <a:t> </a:t>
            </a:r>
            <a:r>
              <a:rPr lang="en-US" sz="3200" dirty="0" err="1">
                <a:effectLst/>
                <a:latin typeface="Fira Sans" panose="020B0503050000020004" pitchFamily="34" charset="0"/>
              </a:rPr>
              <a:t>kolaylaştırmak</a:t>
            </a:r>
            <a:r>
              <a:rPr lang="en-US" sz="3200" dirty="0">
                <a:effectLst/>
                <a:latin typeface="Fira Sans" panose="020B0503050000020004" pitchFamily="34" charset="0"/>
              </a:rPr>
              <a:t> </a:t>
            </a:r>
            <a:r>
              <a:rPr lang="en-US" sz="3200" dirty="0" err="1">
                <a:effectLst/>
                <a:latin typeface="Fira Sans" panose="020B0503050000020004" pitchFamily="34" charset="0"/>
              </a:rPr>
              <a:t>için</a:t>
            </a:r>
            <a:r>
              <a:rPr lang="en-US" sz="3200" dirty="0">
                <a:effectLst/>
                <a:latin typeface="Fira Sans" panose="020B0503050000020004" pitchFamily="34" charset="0"/>
              </a:rPr>
              <a:t> </a:t>
            </a:r>
            <a:r>
              <a:rPr lang="tr-TR" sz="3200" dirty="0">
                <a:effectLst/>
                <a:latin typeface="Fira Sans" panose="020B0503050000020004" pitchFamily="34" charset="0"/>
              </a:rPr>
              <a:t>Çizelge Makinesi </a:t>
            </a:r>
            <a:r>
              <a:rPr lang="en-US" sz="3200" dirty="0" err="1">
                <a:effectLst/>
                <a:latin typeface="Fira Sans" panose="020B0503050000020004" pitchFamily="34" charset="0"/>
              </a:rPr>
              <a:t>adındaki</a:t>
            </a:r>
            <a:r>
              <a:rPr lang="en-US" sz="3200" dirty="0">
                <a:effectLst/>
                <a:latin typeface="Fira Sans" panose="020B0503050000020004" pitchFamily="34" charset="0"/>
              </a:rPr>
              <a:t> ilk </a:t>
            </a:r>
            <a:r>
              <a:rPr lang="en-US" sz="3200" dirty="0" err="1">
                <a:effectLst/>
                <a:latin typeface="Fira Sans" panose="020B0503050000020004" pitchFamily="34" charset="0"/>
              </a:rPr>
              <a:t>elektromekanik</a:t>
            </a:r>
            <a:r>
              <a:rPr lang="en-US" sz="3200" dirty="0">
                <a:effectLst/>
                <a:latin typeface="Fira Sans" panose="020B0503050000020004" pitchFamily="34" charset="0"/>
              </a:rPr>
              <a:t> </a:t>
            </a:r>
            <a:r>
              <a:rPr lang="en-US" sz="3200" dirty="0" err="1">
                <a:effectLst/>
                <a:latin typeface="Fira Sans" panose="020B0503050000020004" pitchFamily="34" charset="0"/>
              </a:rPr>
              <a:t>makineyi</a:t>
            </a:r>
            <a:r>
              <a:rPr lang="en-US" sz="3200" dirty="0">
                <a:effectLst/>
                <a:latin typeface="Fira Sans" panose="020B0503050000020004" pitchFamily="34" charset="0"/>
              </a:rPr>
              <a:t> </a:t>
            </a:r>
            <a:r>
              <a:rPr lang="en-US" sz="3200" dirty="0" err="1">
                <a:effectLst/>
                <a:latin typeface="Fira Sans" panose="020B0503050000020004" pitchFamily="34" charset="0"/>
              </a:rPr>
              <a:t>tasarlar</a:t>
            </a:r>
            <a:r>
              <a:rPr lang="en-US" sz="3200" dirty="0">
                <a:effectLst/>
                <a:latin typeface="Fira Sans" panose="020B0503050000020004" pitchFamily="34" charset="0"/>
              </a:rPr>
              <a:t> </a:t>
            </a:r>
            <a:r>
              <a:rPr lang="en-US" sz="3200" dirty="0" err="1">
                <a:effectLst/>
                <a:latin typeface="Fira Sans" panose="020B0503050000020004" pitchFamily="34" charset="0"/>
              </a:rPr>
              <a:t>ve</a:t>
            </a:r>
            <a:r>
              <a:rPr lang="en-US" sz="3200" dirty="0">
                <a:effectLst/>
                <a:latin typeface="Fira Sans" panose="020B0503050000020004" pitchFamily="34" charset="0"/>
              </a:rPr>
              <a:t> </a:t>
            </a:r>
            <a:r>
              <a:rPr lang="en-US" sz="3200" dirty="0" err="1">
                <a:effectLst/>
                <a:latin typeface="Fira Sans" panose="020B0503050000020004" pitchFamily="34" charset="0"/>
              </a:rPr>
              <a:t>üretir</a:t>
            </a:r>
            <a:r>
              <a:rPr lang="en-US" sz="3200" dirty="0">
                <a:effectLst/>
                <a:latin typeface="Fira Sans" panose="020B0503050000020004" pitchFamily="34" charset="0"/>
              </a:rPr>
              <a:t>. Bu </a:t>
            </a:r>
            <a:r>
              <a:rPr lang="en-US" sz="3200" dirty="0" err="1">
                <a:effectLst/>
                <a:latin typeface="Fira Sans" panose="020B0503050000020004" pitchFamily="34" charset="0"/>
              </a:rPr>
              <a:t>makine</a:t>
            </a:r>
            <a:r>
              <a:rPr lang="en-US" sz="3200" dirty="0">
                <a:effectLst/>
                <a:latin typeface="Fira Sans" panose="020B0503050000020004" pitchFamily="34" charset="0"/>
              </a:rPr>
              <a:t> </a:t>
            </a:r>
            <a:r>
              <a:rPr lang="en-US" sz="3200" dirty="0" err="1">
                <a:effectLst/>
                <a:latin typeface="Fira Sans" panose="020B0503050000020004" pitchFamily="34" charset="0"/>
              </a:rPr>
              <a:t>insan</a:t>
            </a:r>
            <a:r>
              <a:rPr lang="en-US" sz="3200" dirty="0">
                <a:effectLst/>
                <a:latin typeface="Fira Sans" panose="020B0503050000020004" pitchFamily="34" charset="0"/>
              </a:rPr>
              <a:t> </a:t>
            </a:r>
            <a:r>
              <a:rPr lang="en-US" sz="3200" dirty="0" err="1">
                <a:effectLst/>
                <a:latin typeface="Fira Sans" panose="020B0503050000020004" pitchFamily="34" charset="0"/>
              </a:rPr>
              <a:t>müdahalesi</a:t>
            </a:r>
            <a:r>
              <a:rPr lang="en-US" sz="3200" dirty="0">
                <a:effectLst/>
                <a:latin typeface="Fira Sans" panose="020B0503050000020004" pitchFamily="34" charset="0"/>
              </a:rPr>
              <a:t> </a:t>
            </a:r>
            <a:r>
              <a:rPr lang="en-US" sz="3200" dirty="0" err="1">
                <a:effectLst/>
                <a:latin typeface="Fira Sans" panose="020B0503050000020004" pitchFamily="34" charset="0"/>
              </a:rPr>
              <a:t>ile</a:t>
            </a:r>
            <a:r>
              <a:rPr lang="en-US" sz="3200" dirty="0">
                <a:effectLst/>
                <a:latin typeface="Fira Sans" panose="020B0503050000020004" pitchFamily="34" charset="0"/>
              </a:rPr>
              <a:t> </a:t>
            </a:r>
            <a:r>
              <a:rPr lang="en-US" sz="3200" dirty="0" err="1">
                <a:effectLst/>
                <a:latin typeface="Fira Sans" panose="020B0503050000020004" pitchFamily="34" charset="0"/>
              </a:rPr>
              <a:t>çalışır</a:t>
            </a:r>
            <a:r>
              <a:rPr lang="en-US" sz="3200" dirty="0">
                <a:effectLst/>
                <a:latin typeface="Fira Sans" panose="020B0503050000020004" pitchFamily="34" charset="0"/>
              </a:rPr>
              <a:t> </a:t>
            </a:r>
            <a:r>
              <a:rPr lang="en-US" sz="3200" dirty="0" err="1">
                <a:effectLst/>
                <a:latin typeface="Fira Sans" panose="020B0503050000020004" pitchFamily="34" charset="0"/>
              </a:rPr>
              <a:t>ve</a:t>
            </a:r>
            <a:r>
              <a:rPr lang="en-US" sz="3200" dirty="0">
                <a:effectLst/>
                <a:latin typeface="Fira Sans" panose="020B0503050000020004" pitchFamily="34" charset="0"/>
              </a:rPr>
              <a:t> </a:t>
            </a:r>
            <a:r>
              <a:rPr lang="en-US" sz="3200" dirty="0" err="1">
                <a:effectLst/>
                <a:latin typeface="Fira Sans" panose="020B0503050000020004" pitchFamily="34" charset="0"/>
              </a:rPr>
              <a:t>yarı</a:t>
            </a:r>
            <a:r>
              <a:rPr lang="en-US" sz="3200" dirty="0">
                <a:effectLst/>
                <a:latin typeface="Fira Sans" panose="020B0503050000020004" pitchFamily="34" charset="0"/>
              </a:rPr>
              <a:t> </a:t>
            </a:r>
            <a:r>
              <a:rPr lang="en-US" sz="3200" dirty="0" err="1">
                <a:effectLst/>
                <a:latin typeface="Fira Sans" panose="020B0503050000020004" pitchFamily="34" charset="0"/>
              </a:rPr>
              <a:t>otomatiktir</a:t>
            </a:r>
            <a:r>
              <a:rPr lang="en-US" sz="3200" dirty="0">
                <a:effectLst/>
                <a:latin typeface="Fira Sans" panose="020B0503050000020004" pitchFamily="34" charset="0"/>
              </a:rPr>
              <a:t>. </a:t>
            </a:r>
            <a:r>
              <a:rPr lang="en-US" sz="3200" dirty="0" err="1">
                <a:effectLst/>
                <a:latin typeface="Fira Sans" panose="020B0503050000020004" pitchFamily="34" charset="0"/>
              </a:rPr>
              <a:t>Delikli</a:t>
            </a:r>
            <a:r>
              <a:rPr lang="en-US" sz="3200" dirty="0">
                <a:effectLst/>
                <a:latin typeface="Fira Sans" panose="020B0503050000020004" pitchFamily="34" charset="0"/>
              </a:rPr>
              <a:t> </a:t>
            </a:r>
            <a:r>
              <a:rPr lang="en-US" sz="3200" dirty="0" err="1">
                <a:effectLst/>
                <a:latin typeface="Fira Sans" panose="020B0503050000020004" pitchFamily="34" charset="0"/>
              </a:rPr>
              <a:t>kartların</a:t>
            </a:r>
            <a:r>
              <a:rPr lang="en-US" sz="3200" dirty="0">
                <a:effectLst/>
                <a:latin typeface="Fira Sans" panose="020B0503050000020004" pitchFamily="34" charset="0"/>
              </a:rPr>
              <a:t> </a:t>
            </a:r>
            <a:r>
              <a:rPr lang="en-US" sz="3200" dirty="0" err="1">
                <a:effectLst/>
                <a:latin typeface="Fira Sans" panose="020B0503050000020004" pitchFamily="34" charset="0"/>
              </a:rPr>
              <a:t>aktif</a:t>
            </a:r>
            <a:r>
              <a:rPr lang="en-US" sz="3200" dirty="0">
                <a:effectLst/>
                <a:latin typeface="Fira Sans" panose="020B0503050000020004" pitchFamily="34" charset="0"/>
              </a:rPr>
              <a:t> </a:t>
            </a:r>
            <a:r>
              <a:rPr lang="en-US" sz="3200" dirty="0" err="1">
                <a:effectLst/>
                <a:latin typeface="Fira Sans" panose="020B0503050000020004" pitchFamily="34" charset="0"/>
              </a:rPr>
              <a:t>bir</a:t>
            </a:r>
            <a:r>
              <a:rPr lang="en-US" sz="3200" dirty="0">
                <a:effectLst/>
                <a:latin typeface="Fira Sans" panose="020B0503050000020004" pitchFamily="34" charset="0"/>
              </a:rPr>
              <a:t> </a:t>
            </a:r>
            <a:r>
              <a:rPr lang="en-US" sz="3200" dirty="0" err="1">
                <a:effectLst/>
                <a:latin typeface="Fira Sans" panose="020B0503050000020004" pitchFamily="34" charset="0"/>
              </a:rPr>
              <a:t>şekilde</a:t>
            </a:r>
            <a:r>
              <a:rPr lang="en-US" sz="3200" dirty="0">
                <a:effectLst/>
                <a:latin typeface="Fira Sans" panose="020B0503050000020004" pitchFamily="34" charset="0"/>
              </a:rPr>
              <a:t> </a:t>
            </a:r>
            <a:r>
              <a:rPr lang="en-US" sz="3200" dirty="0" err="1">
                <a:effectLst/>
                <a:latin typeface="Fira Sans" panose="020B0503050000020004" pitchFamily="34" charset="0"/>
              </a:rPr>
              <a:t>kullanıldığı</a:t>
            </a:r>
            <a:r>
              <a:rPr lang="en-US" sz="3200" dirty="0">
                <a:effectLst/>
                <a:latin typeface="Fira Sans" panose="020B0503050000020004" pitchFamily="34" charset="0"/>
              </a:rPr>
              <a:t> </a:t>
            </a:r>
            <a:r>
              <a:rPr lang="en-US" sz="3200" dirty="0" err="1">
                <a:effectLst/>
                <a:latin typeface="Fira Sans" panose="020B0503050000020004" pitchFamily="34" charset="0"/>
              </a:rPr>
              <a:t>elektromekanik</a:t>
            </a:r>
            <a:r>
              <a:rPr lang="en-US" sz="3200" dirty="0">
                <a:effectLst/>
                <a:latin typeface="Fira Sans" panose="020B0503050000020004" pitchFamily="34" charset="0"/>
              </a:rPr>
              <a:t> </a:t>
            </a:r>
            <a:r>
              <a:rPr lang="en-US" sz="3200" dirty="0" err="1">
                <a:effectLst/>
                <a:latin typeface="Fira Sans" panose="020B0503050000020004" pitchFamily="34" charset="0"/>
              </a:rPr>
              <a:t>cihazdır</a:t>
            </a:r>
            <a:r>
              <a:rPr lang="en-US" sz="3200" dirty="0">
                <a:effectLst/>
                <a:latin typeface="Fira Sans" panose="020B0503050000020004" pitchFamily="34" charset="0"/>
              </a:rPr>
              <a:t>. </a:t>
            </a:r>
          </a:p>
        </p:txBody>
      </p:sp>
      <p:pic>
        <p:nvPicPr>
          <p:cNvPr id="6146" name="Picture 2" descr="Herman Hollerith - Vikipedi">
            <a:extLst>
              <a:ext uri="{FF2B5EF4-FFF2-40B4-BE49-F238E27FC236}">
                <a16:creationId xmlns:a16="http://schemas.microsoft.com/office/drawing/2014/main" id="{C37FDE4B-6ED3-ADA6-D96F-1587CFB03F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251" y="149704"/>
            <a:ext cx="2223473" cy="296845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6EFD069F-55F4-7E11-0EA2-F7FACA64A7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560" y="3267859"/>
            <a:ext cx="4472856" cy="3349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1726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9FDECFB-E031-691F-A0CD-DFD5C99EB56D}"/>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C96278AE-A5E9-32CF-8833-E5A6851BE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0" name="Rectangle 9">
            <a:extLst>
              <a:ext uri="{FF2B5EF4-FFF2-40B4-BE49-F238E27FC236}">
                <a16:creationId xmlns:a16="http://schemas.microsoft.com/office/drawing/2014/main" id="{1FB08D73-1046-0407-595B-AE46C6E458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6">
            <a:extLst>
              <a:ext uri="{FF2B5EF4-FFF2-40B4-BE49-F238E27FC236}">
                <a16:creationId xmlns:a16="http://schemas.microsoft.com/office/drawing/2014/main" id="{4A54A144-D8D6-69F4-BA16-E3B88659B7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39411"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accent1"/>
          </a:solidFill>
          <a:ln w="41275"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etin kutusu 2">
            <a:extLst>
              <a:ext uri="{FF2B5EF4-FFF2-40B4-BE49-F238E27FC236}">
                <a16:creationId xmlns:a16="http://schemas.microsoft.com/office/drawing/2014/main" id="{0204057D-417C-10C7-CBFD-D5ED3F2D18F0}"/>
              </a:ext>
            </a:extLst>
          </p:cNvPr>
          <p:cNvSpPr txBox="1"/>
          <p:nvPr/>
        </p:nvSpPr>
        <p:spPr>
          <a:xfrm>
            <a:off x="5144105" y="394984"/>
            <a:ext cx="6497265" cy="6463015"/>
          </a:xfrm>
          <a:prstGeom prst="rect">
            <a:avLst/>
          </a:prstGeom>
        </p:spPr>
        <p:txBody>
          <a:bodyPr vert="horz" lIns="91440" tIns="45720" rIns="91440" bIns="45720" rtlCol="0" anchor="ctr">
            <a:normAutofit/>
          </a:bodyPr>
          <a:lstStyle/>
          <a:p>
            <a:pPr indent="-228600">
              <a:lnSpc>
                <a:spcPct val="110000"/>
              </a:lnSpc>
              <a:spcAft>
                <a:spcPts val="800"/>
              </a:spcAft>
              <a:buFont typeface="Arial" panose="020B0604020202020204" pitchFamily="34" charset="0"/>
              <a:buChar char="•"/>
            </a:pPr>
            <a:r>
              <a:rPr lang="en-US" sz="2800" dirty="0">
                <a:effectLst/>
                <a:latin typeface="Fira Sans" panose="020B0503050000020004" pitchFamily="34" charset="0"/>
              </a:rPr>
              <a:t>19</a:t>
            </a:r>
            <a:r>
              <a:rPr lang="tr-TR" sz="2800" dirty="0">
                <a:effectLst/>
                <a:latin typeface="Fira Sans" panose="020B0503050000020004" pitchFamily="34" charset="0"/>
              </a:rPr>
              <a:t>40</a:t>
            </a:r>
            <a:r>
              <a:rPr lang="en-US" sz="2800" dirty="0">
                <a:effectLst/>
                <a:latin typeface="Fira Sans" panose="020B0503050000020004" pitchFamily="34" charset="0"/>
              </a:rPr>
              <a:t> </a:t>
            </a:r>
            <a:r>
              <a:rPr lang="en-US" sz="2800" dirty="0" err="1">
                <a:effectLst/>
                <a:latin typeface="Fira Sans" panose="020B0503050000020004" pitchFamily="34" charset="0"/>
              </a:rPr>
              <a:t>yılında</a:t>
            </a:r>
            <a:r>
              <a:rPr lang="en-US" sz="2800" dirty="0">
                <a:effectLst/>
                <a:latin typeface="Fira Sans" panose="020B0503050000020004" pitchFamily="34" charset="0"/>
              </a:rPr>
              <a:t> Alan Turing </a:t>
            </a:r>
            <a:r>
              <a:rPr lang="en-US" sz="2800" dirty="0" err="1">
                <a:effectLst/>
                <a:latin typeface="Fira Sans" panose="020B0503050000020004" pitchFamily="34" charset="0"/>
              </a:rPr>
              <a:t>tarafından</a:t>
            </a:r>
            <a:r>
              <a:rPr lang="en-US" sz="2800" dirty="0">
                <a:effectLst/>
                <a:latin typeface="Fira Sans" panose="020B0503050000020004" pitchFamily="34" charset="0"/>
              </a:rPr>
              <a:t> </a:t>
            </a:r>
            <a:r>
              <a:rPr lang="en-US" sz="2800" dirty="0" err="1">
                <a:effectLst/>
                <a:latin typeface="Fira Sans" panose="020B0503050000020004" pitchFamily="34" charset="0"/>
              </a:rPr>
              <a:t>tasarlanan</a:t>
            </a:r>
            <a:r>
              <a:rPr lang="en-US" sz="2800" dirty="0">
                <a:effectLst/>
                <a:latin typeface="Fira Sans" panose="020B0503050000020004" pitchFamily="34" charset="0"/>
              </a:rPr>
              <a:t> </a:t>
            </a:r>
            <a:r>
              <a:rPr lang="en-US" sz="2800" dirty="0" err="1">
                <a:effectLst/>
                <a:latin typeface="Fira Sans" panose="020B0503050000020004" pitchFamily="34" charset="0"/>
              </a:rPr>
              <a:t>ve</a:t>
            </a:r>
            <a:r>
              <a:rPr lang="en-US" sz="2800" dirty="0">
                <a:effectLst/>
                <a:latin typeface="Fira Sans" panose="020B0503050000020004" pitchFamily="34" charset="0"/>
              </a:rPr>
              <a:t> </a:t>
            </a:r>
            <a:r>
              <a:rPr lang="en-US" sz="2800" dirty="0" err="1">
                <a:effectLst/>
                <a:latin typeface="Fira Sans" panose="020B0503050000020004" pitchFamily="34" charset="0"/>
              </a:rPr>
              <a:t>onun</a:t>
            </a:r>
            <a:r>
              <a:rPr lang="en-US" sz="2800" dirty="0">
                <a:effectLst/>
                <a:latin typeface="Fira Sans" panose="020B0503050000020004" pitchFamily="34" charset="0"/>
              </a:rPr>
              <a:t> </a:t>
            </a:r>
            <a:r>
              <a:rPr lang="en-US" sz="2800" dirty="0" err="1">
                <a:effectLst/>
                <a:latin typeface="Fira Sans" panose="020B0503050000020004" pitchFamily="34" charset="0"/>
              </a:rPr>
              <a:t>fikirleri</a:t>
            </a:r>
            <a:r>
              <a:rPr lang="en-US" sz="2800" dirty="0">
                <a:effectLst/>
                <a:latin typeface="Fira Sans" panose="020B0503050000020004" pitchFamily="34" charset="0"/>
              </a:rPr>
              <a:t> </a:t>
            </a:r>
            <a:r>
              <a:rPr lang="en-US" sz="2800" dirty="0" err="1">
                <a:effectLst/>
                <a:latin typeface="Fira Sans" panose="020B0503050000020004" pitchFamily="34" charset="0"/>
              </a:rPr>
              <a:t>ışığında</a:t>
            </a:r>
            <a:r>
              <a:rPr lang="en-US" sz="2800" dirty="0">
                <a:effectLst/>
                <a:latin typeface="Fira Sans" panose="020B0503050000020004" pitchFamily="34" charset="0"/>
              </a:rPr>
              <a:t> </a:t>
            </a:r>
            <a:r>
              <a:rPr lang="en-US" sz="2800" dirty="0" err="1">
                <a:effectLst/>
                <a:latin typeface="Fira Sans" panose="020B0503050000020004" pitchFamily="34" charset="0"/>
              </a:rPr>
              <a:t>üretilen</a:t>
            </a:r>
            <a:r>
              <a:rPr lang="en-US" sz="2800" dirty="0">
                <a:effectLst/>
                <a:latin typeface="Fira Sans" panose="020B0503050000020004" pitchFamily="34" charset="0"/>
              </a:rPr>
              <a:t> Bombe </a:t>
            </a:r>
            <a:r>
              <a:rPr lang="en-US" sz="2800" dirty="0" err="1">
                <a:effectLst/>
                <a:latin typeface="Fira Sans" panose="020B0503050000020004" pitchFamily="34" charset="0"/>
              </a:rPr>
              <a:t>ismindeki</a:t>
            </a:r>
            <a:r>
              <a:rPr lang="en-US" sz="2800" dirty="0">
                <a:effectLst/>
                <a:latin typeface="Fira Sans" panose="020B0503050000020004" pitchFamily="34" charset="0"/>
              </a:rPr>
              <a:t> </a:t>
            </a:r>
            <a:r>
              <a:rPr lang="en-US" sz="2800" dirty="0" err="1">
                <a:effectLst/>
                <a:latin typeface="Fira Sans" panose="020B0503050000020004" pitchFamily="34" charset="0"/>
              </a:rPr>
              <a:t>elektromekanik</a:t>
            </a:r>
            <a:r>
              <a:rPr lang="en-US" sz="2800" dirty="0">
                <a:effectLst/>
                <a:latin typeface="Fira Sans" panose="020B0503050000020004" pitchFamily="34" charset="0"/>
              </a:rPr>
              <a:t> </a:t>
            </a:r>
            <a:r>
              <a:rPr lang="en-US" sz="2800" dirty="0" err="1">
                <a:effectLst/>
                <a:latin typeface="Fira Sans" panose="020B0503050000020004" pitchFamily="34" charset="0"/>
              </a:rPr>
              <a:t>cihaz</a:t>
            </a:r>
            <a:r>
              <a:rPr lang="en-US" sz="2800" dirty="0">
                <a:effectLst/>
                <a:latin typeface="Fira Sans" panose="020B0503050000020004" pitchFamily="34" charset="0"/>
              </a:rPr>
              <a:t>, </a:t>
            </a:r>
            <a:r>
              <a:rPr lang="en-US" sz="2800" dirty="0" err="1">
                <a:effectLst/>
                <a:latin typeface="Fira Sans" panose="020B0503050000020004" pitchFamily="34" charset="0"/>
              </a:rPr>
              <a:t>Nazilerin</a:t>
            </a:r>
            <a:r>
              <a:rPr lang="en-US" sz="2800" dirty="0">
                <a:effectLst/>
                <a:latin typeface="Fira Sans" panose="020B0503050000020004" pitchFamily="34" charset="0"/>
              </a:rPr>
              <a:t> Enigma </a:t>
            </a:r>
            <a:r>
              <a:rPr lang="en-US" sz="2800" dirty="0" err="1">
                <a:effectLst/>
                <a:latin typeface="Fira Sans" panose="020B0503050000020004" pitchFamily="34" charset="0"/>
              </a:rPr>
              <a:t>adını</a:t>
            </a:r>
            <a:r>
              <a:rPr lang="en-US" sz="2800" dirty="0">
                <a:effectLst/>
                <a:latin typeface="Fira Sans" panose="020B0503050000020004" pitchFamily="34" charset="0"/>
              </a:rPr>
              <a:t> </a:t>
            </a:r>
            <a:r>
              <a:rPr lang="en-US" sz="2800" dirty="0" err="1">
                <a:effectLst/>
                <a:latin typeface="Fira Sans" panose="020B0503050000020004" pitchFamily="34" charset="0"/>
              </a:rPr>
              <a:t>verdikleri</a:t>
            </a:r>
            <a:r>
              <a:rPr lang="en-US" sz="2800" dirty="0">
                <a:effectLst/>
                <a:latin typeface="Fira Sans" panose="020B0503050000020004" pitchFamily="34" charset="0"/>
              </a:rPr>
              <a:t> </a:t>
            </a:r>
            <a:r>
              <a:rPr lang="en-US" sz="2800" dirty="0" err="1">
                <a:effectLst/>
                <a:latin typeface="Fira Sans" panose="020B0503050000020004" pitchFamily="34" charset="0"/>
              </a:rPr>
              <a:t>şifreleme</a:t>
            </a:r>
            <a:r>
              <a:rPr lang="en-US" sz="2800" dirty="0">
                <a:effectLst/>
                <a:latin typeface="Fira Sans" panose="020B0503050000020004" pitchFamily="34" charset="0"/>
              </a:rPr>
              <a:t> </a:t>
            </a:r>
            <a:r>
              <a:rPr lang="en-US" sz="2800" dirty="0" err="1">
                <a:effectLst/>
                <a:latin typeface="Fira Sans" panose="020B0503050000020004" pitchFamily="34" charset="0"/>
              </a:rPr>
              <a:t>cihazındaki</a:t>
            </a:r>
            <a:r>
              <a:rPr lang="en-US" sz="2800" dirty="0">
                <a:effectLst/>
                <a:latin typeface="Fira Sans" panose="020B0503050000020004" pitchFamily="34" charset="0"/>
              </a:rPr>
              <a:t> </a:t>
            </a:r>
            <a:r>
              <a:rPr lang="en-US" sz="2800" dirty="0" err="1">
                <a:effectLst/>
                <a:latin typeface="Fira Sans" panose="020B0503050000020004" pitchFamily="34" charset="0"/>
              </a:rPr>
              <a:t>kriptoyu</a:t>
            </a:r>
            <a:r>
              <a:rPr lang="en-US" sz="2800" dirty="0">
                <a:effectLst/>
                <a:latin typeface="Fira Sans" panose="020B0503050000020004" pitchFamily="34" charset="0"/>
              </a:rPr>
              <a:t> </a:t>
            </a:r>
            <a:r>
              <a:rPr lang="en-US" sz="2800" dirty="0" err="1">
                <a:effectLst/>
                <a:latin typeface="Fira Sans" panose="020B0503050000020004" pitchFamily="34" charset="0"/>
              </a:rPr>
              <a:t>çözmeyi</a:t>
            </a:r>
            <a:r>
              <a:rPr lang="en-US" sz="2800" dirty="0">
                <a:effectLst/>
                <a:latin typeface="Fira Sans" panose="020B0503050000020004" pitchFamily="34" charset="0"/>
              </a:rPr>
              <a:t> </a:t>
            </a:r>
            <a:r>
              <a:rPr lang="en-US" sz="2800" dirty="0" err="1">
                <a:effectLst/>
                <a:latin typeface="Fira Sans" panose="020B0503050000020004" pitchFamily="34" charset="0"/>
              </a:rPr>
              <a:t>başararak</a:t>
            </a:r>
            <a:r>
              <a:rPr lang="en-US" sz="2800" dirty="0">
                <a:effectLst/>
                <a:latin typeface="Fira Sans" panose="020B0503050000020004" pitchFamily="34" charset="0"/>
              </a:rPr>
              <a:t> </a:t>
            </a:r>
            <a:r>
              <a:rPr lang="en-US" sz="2800" dirty="0" err="1">
                <a:effectLst/>
                <a:latin typeface="Fira Sans" panose="020B0503050000020004" pitchFamily="34" charset="0"/>
              </a:rPr>
              <a:t>savaşın</a:t>
            </a:r>
            <a:r>
              <a:rPr lang="en-US" sz="2800" dirty="0">
                <a:effectLst/>
                <a:latin typeface="Fira Sans" panose="020B0503050000020004" pitchFamily="34" charset="0"/>
              </a:rPr>
              <a:t> </a:t>
            </a:r>
            <a:r>
              <a:rPr lang="en-US" sz="2800" dirty="0" err="1">
                <a:effectLst/>
                <a:latin typeface="Fira Sans" panose="020B0503050000020004" pitchFamily="34" charset="0"/>
              </a:rPr>
              <a:t>seyrini</a:t>
            </a:r>
            <a:r>
              <a:rPr lang="en-US" sz="2800" dirty="0">
                <a:effectLst/>
                <a:latin typeface="Fira Sans" panose="020B0503050000020004" pitchFamily="34" charset="0"/>
              </a:rPr>
              <a:t> </a:t>
            </a:r>
            <a:r>
              <a:rPr lang="en-US" sz="2800" dirty="0" err="1">
                <a:effectLst/>
                <a:latin typeface="Fira Sans" panose="020B0503050000020004" pitchFamily="34" charset="0"/>
              </a:rPr>
              <a:t>değiştirmiştir</a:t>
            </a:r>
            <a:r>
              <a:rPr lang="en-US" sz="2800" dirty="0">
                <a:effectLst/>
                <a:latin typeface="Fira Sans" panose="020B0503050000020004" pitchFamily="34" charset="0"/>
              </a:rPr>
              <a:t>. </a:t>
            </a:r>
            <a:r>
              <a:rPr lang="en-US" sz="2800" dirty="0" err="1">
                <a:effectLst/>
                <a:latin typeface="Fira Sans" panose="020B0503050000020004" pitchFamily="34" charset="0"/>
              </a:rPr>
              <a:t>Turing’in</a:t>
            </a:r>
            <a:r>
              <a:rPr lang="en-US" sz="2800" dirty="0">
                <a:effectLst/>
                <a:latin typeface="Fira Sans" panose="020B0503050000020004" pitchFamily="34" charset="0"/>
              </a:rPr>
              <a:t> </a:t>
            </a:r>
            <a:r>
              <a:rPr lang="en-US" sz="2800" dirty="0" err="1">
                <a:effectLst/>
                <a:latin typeface="Fira Sans" panose="020B0503050000020004" pitchFamily="34" charset="0"/>
              </a:rPr>
              <a:t>bu</a:t>
            </a:r>
            <a:r>
              <a:rPr lang="en-US" sz="2800" dirty="0">
                <a:effectLst/>
                <a:latin typeface="Fira Sans" panose="020B0503050000020004" pitchFamily="34" charset="0"/>
              </a:rPr>
              <a:t> </a:t>
            </a:r>
            <a:r>
              <a:rPr lang="en-US" sz="2800" dirty="0" err="1">
                <a:effectLst/>
                <a:latin typeface="Fira Sans" panose="020B0503050000020004" pitchFamily="34" charset="0"/>
              </a:rPr>
              <a:t>tasarımı</a:t>
            </a:r>
            <a:r>
              <a:rPr lang="en-US" sz="2800" dirty="0">
                <a:effectLst/>
                <a:latin typeface="Fira Sans" panose="020B0503050000020004" pitchFamily="34" charset="0"/>
              </a:rPr>
              <a:t> </a:t>
            </a:r>
            <a:r>
              <a:rPr lang="en-US" sz="2800" dirty="0" err="1">
                <a:effectLst/>
                <a:latin typeface="Fira Sans" panose="020B0503050000020004" pitchFamily="34" charset="0"/>
              </a:rPr>
              <a:t>bilgisayarlarda</a:t>
            </a:r>
            <a:r>
              <a:rPr lang="en-US" sz="2800" dirty="0">
                <a:effectLst/>
                <a:latin typeface="Fira Sans" panose="020B0503050000020004" pitchFamily="34" charset="0"/>
              </a:rPr>
              <a:t> </a:t>
            </a:r>
            <a:r>
              <a:rPr lang="en-US" sz="2800" dirty="0" err="1">
                <a:effectLst/>
                <a:latin typeface="Fira Sans" panose="020B0503050000020004" pitchFamily="34" charset="0"/>
              </a:rPr>
              <a:t>algoritmanın</a:t>
            </a:r>
            <a:r>
              <a:rPr lang="en-US" sz="2800" dirty="0">
                <a:effectLst/>
                <a:latin typeface="Fira Sans" panose="020B0503050000020004" pitchFamily="34" charset="0"/>
              </a:rPr>
              <a:t> </a:t>
            </a:r>
            <a:r>
              <a:rPr lang="en-US" sz="2800" dirty="0" err="1">
                <a:effectLst/>
                <a:latin typeface="Fira Sans" panose="020B0503050000020004" pitchFamily="34" charset="0"/>
              </a:rPr>
              <a:t>önemini</a:t>
            </a:r>
            <a:r>
              <a:rPr lang="en-US" sz="2800" dirty="0">
                <a:effectLst/>
                <a:latin typeface="Fira Sans" panose="020B0503050000020004" pitchFamily="34" charset="0"/>
              </a:rPr>
              <a:t> </a:t>
            </a:r>
            <a:r>
              <a:rPr lang="en-US" sz="2800" dirty="0" err="1">
                <a:effectLst/>
                <a:latin typeface="Fira Sans" panose="020B0503050000020004" pitchFamily="34" charset="0"/>
              </a:rPr>
              <a:t>gözler</a:t>
            </a:r>
            <a:r>
              <a:rPr lang="en-US" sz="2800" dirty="0">
                <a:effectLst/>
                <a:latin typeface="Fira Sans" panose="020B0503050000020004" pitchFamily="34" charset="0"/>
              </a:rPr>
              <a:t> </a:t>
            </a:r>
            <a:r>
              <a:rPr lang="en-US" sz="2800" dirty="0" err="1">
                <a:effectLst/>
                <a:latin typeface="Fira Sans" panose="020B0503050000020004" pitchFamily="34" charset="0"/>
              </a:rPr>
              <a:t>önüne</a:t>
            </a:r>
            <a:r>
              <a:rPr lang="en-US" sz="2800" dirty="0">
                <a:effectLst/>
                <a:latin typeface="Fira Sans" panose="020B0503050000020004" pitchFamily="34" charset="0"/>
              </a:rPr>
              <a:t> </a:t>
            </a:r>
            <a:r>
              <a:rPr lang="en-US" sz="2800" dirty="0" err="1">
                <a:effectLst/>
                <a:latin typeface="Fira Sans" panose="020B0503050000020004" pitchFamily="34" charset="0"/>
              </a:rPr>
              <a:t>sermiştir</a:t>
            </a:r>
            <a:r>
              <a:rPr lang="en-US" sz="2800" dirty="0">
                <a:effectLst/>
                <a:latin typeface="Fira Sans" panose="020B0503050000020004" pitchFamily="34" charset="0"/>
              </a:rPr>
              <a:t>. </a:t>
            </a:r>
            <a:r>
              <a:rPr lang="en-US" sz="2800" dirty="0" err="1">
                <a:effectLst/>
                <a:latin typeface="Fira Sans" panose="020B0503050000020004" pitchFamily="34" charset="0"/>
              </a:rPr>
              <a:t>Ayrıca</a:t>
            </a:r>
            <a:r>
              <a:rPr lang="en-US" sz="2800" dirty="0">
                <a:effectLst/>
                <a:latin typeface="Fira Sans" panose="020B0503050000020004" pitchFamily="34" charset="0"/>
              </a:rPr>
              <a:t> Turing, “</a:t>
            </a:r>
            <a:r>
              <a:rPr lang="en-US" sz="2800" dirty="0" err="1">
                <a:effectLst/>
                <a:latin typeface="Fira Sans" panose="020B0503050000020004" pitchFamily="34" charset="0"/>
              </a:rPr>
              <a:t>makineler</a:t>
            </a:r>
            <a:r>
              <a:rPr lang="en-US" sz="2800" dirty="0">
                <a:effectLst/>
                <a:latin typeface="Fira Sans" panose="020B0503050000020004" pitchFamily="34" charset="0"/>
              </a:rPr>
              <a:t> </a:t>
            </a:r>
            <a:r>
              <a:rPr lang="en-US" sz="2800" dirty="0" err="1">
                <a:effectLst/>
                <a:latin typeface="Fira Sans" panose="020B0503050000020004" pitchFamily="34" charset="0"/>
              </a:rPr>
              <a:t>insan</a:t>
            </a:r>
            <a:r>
              <a:rPr lang="en-US" sz="2800" dirty="0">
                <a:effectLst/>
                <a:latin typeface="Fira Sans" panose="020B0503050000020004" pitchFamily="34" charset="0"/>
              </a:rPr>
              <a:t> </a:t>
            </a:r>
            <a:r>
              <a:rPr lang="en-US" sz="2800" dirty="0" err="1">
                <a:effectLst/>
                <a:latin typeface="Fira Sans" panose="020B0503050000020004" pitchFamily="34" charset="0"/>
              </a:rPr>
              <a:t>gibi</a:t>
            </a:r>
            <a:r>
              <a:rPr lang="en-US" sz="2800" dirty="0">
                <a:effectLst/>
                <a:latin typeface="Fira Sans" panose="020B0503050000020004" pitchFamily="34" charset="0"/>
              </a:rPr>
              <a:t> </a:t>
            </a:r>
            <a:r>
              <a:rPr lang="en-US" sz="2800" dirty="0" err="1">
                <a:effectLst/>
                <a:latin typeface="Fira Sans" panose="020B0503050000020004" pitchFamily="34" charset="0"/>
              </a:rPr>
              <a:t>düşünebilir</a:t>
            </a:r>
            <a:r>
              <a:rPr lang="en-US" sz="2800" dirty="0">
                <a:effectLst/>
                <a:latin typeface="Fira Sans" panose="020B0503050000020004" pitchFamily="34" charset="0"/>
              </a:rPr>
              <a:t> mi?” </a:t>
            </a:r>
            <a:r>
              <a:rPr lang="en-US" sz="2800" dirty="0" err="1">
                <a:effectLst/>
                <a:latin typeface="Fira Sans" panose="020B0503050000020004" pitchFamily="34" charset="0"/>
              </a:rPr>
              <a:t>sorusuna</a:t>
            </a:r>
            <a:r>
              <a:rPr lang="en-US" sz="2800" dirty="0">
                <a:effectLst/>
                <a:latin typeface="Fira Sans" panose="020B0503050000020004" pitchFamily="34" charset="0"/>
              </a:rPr>
              <a:t> </a:t>
            </a:r>
            <a:r>
              <a:rPr lang="en-US" sz="2800" dirty="0" err="1">
                <a:effectLst/>
                <a:latin typeface="Fira Sans" panose="020B0503050000020004" pitchFamily="34" charset="0"/>
              </a:rPr>
              <a:t>cevap</a:t>
            </a:r>
            <a:r>
              <a:rPr lang="en-US" sz="2800" dirty="0">
                <a:effectLst/>
                <a:latin typeface="Fira Sans" panose="020B0503050000020004" pitchFamily="34" charset="0"/>
              </a:rPr>
              <a:t> </a:t>
            </a:r>
            <a:r>
              <a:rPr lang="en-US" sz="2800" dirty="0" err="1">
                <a:effectLst/>
                <a:latin typeface="Fira Sans" panose="020B0503050000020004" pitchFamily="34" charset="0"/>
              </a:rPr>
              <a:t>arayarak</a:t>
            </a:r>
            <a:r>
              <a:rPr lang="en-US" sz="2800" dirty="0">
                <a:effectLst/>
                <a:latin typeface="Fira Sans" panose="020B0503050000020004" pitchFamily="34" charset="0"/>
              </a:rPr>
              <a:t> </a:t>
            </a:r>
            <a:r>
              <a:rPr lang="en-US" sz="2800" dirty="0" err="1">
                <a:effectLst/>
                <a:latin typeface="Fira Sans" panose="020B0503050000020004" pitchFamily="34" charset="0"/>
              </a:rPr>
              <a:t>yapay</a:t>
            </a:r>
            <a:r>
              <a:rPr lang="en-US" sz="2800" dirty="0">
                <a:effectLst/>
                <a:latin typeface="Fira Sans" panose="020B0503050000020004" pitchFamily="34" charset="0"/>
              </a:rPr>
              <a:t> </a:t>
            </a:r>
            <a:r>
              <a:rPr lang="en-US" sz="2800" dirty="0" err="1">
                <a:effectLst/>
                <a:latin typeface="Fira Sans" panose="020B0503050000020004" pitchFamily="34" charset="0"/>
              </a:rPr>
              <a:t>zeka</a:t>
            </a:r>
            <a:r>
              <a:rPr lang="en-US" sz="2800" dirty="0">
                <a:effectLst/>
                <a:latin typeface="Fira Sans" panose="020B0503050000020004" pitchFamily="34" charset="0"/>
              </a:rPr>
              <a:t> </a:t>
            </a:r>
            <a:r>
              <a:rPr lang="en-US" sz="2800" dirty="0" err="1">
                <a:effectLst/>
                <a:latin typeface="Fira Sans" panose="020B0503050000020004" pitchFamily="34" charset="0"/>
              </a:rPr>
              <a:t>kavramına</a:t>
            </a:r>
            <a:r>
              <a:rPr lang="en-US" sz="2800" dirty="0">
                <a:effectLst/>
                <a:latin typeface="Fira Sans" panose="020B0503050000020004" pitchFamily="34" charset="0"/>
              </a:rPr>
              <a:t> </a:t>
            </a:r>
            <a:r>
              <a:rPr lang="en-US" sz="2800" dirty="0" err="1">
                <a:effectLst/>
                <a:latin typeface="Fira Sans" panose="020B0503050000020004" pitchFamily="34" charset="0"/>
              </a:rPr>
              <a:t>şekil</a:t>
            </a:r>
            <a:r>
              <a:rPr lang="en-US" sz="2800" dirty="0">
                <a:effectLst/>
                <a:latin typeface="Fira Sans" panose="020B0503050000020004" pitchFamily="34" charset="0"/>
              </a:rPr>
              <a:t> </a:t>
            </a:r>
            <a:r>
              <a:rPr lang="en-US" sz="2800" dirty="0" err="1">
                <a:effectLst/>
                <a:latin typeface="Fira Sans" panose="020B0503050000020004" pitchFamily="34" charset="0"/>
              </a:rPr>
              <a:t>vermiştir</a:t>
            </a:r>
            <a:r>
              <a:rPr lang="en-US" sz="2800" dirty="0">
                <a:effectLst/>
                <a:latin typeface="Fira Sans" panose="020B0503050000020004" pitchFamily="34" charset="0"/>
              </a:rPr>
              <a:t>.</a:t>
            </a:r>
          </a:p>
        </p:txBody>
      </p:sp>
      <p:pic>
        <p:nvPicPr>
          <p:cNvPr id="8194" name="Picture 2" descr="Alan Turing - Computer Science &amp; LGBTIQ Trailblazer - AWL">
            <a:extLst>
              <a:ext uri="{FF2B5EF4-FFF2-40B4-BE49-F238E27FC236}">
                <a16:creationId xmlns:a16="http://schemas.microsoft.com/office/drawing/2014/main" id="{7ADFAD04-8506-67A8-89DF-F00EE265C5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9" y="394985"/>
            <a:ext cx="2311805" cy="324042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270C8EEF-93EE-45A8-4B3E-1D1DE23DCD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4101" y="2624193"/>
            <a:ext cx="2596906" cy="3920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499298"/>
      </p:ext>
    </p:extLst>
  </p:cSld>
  <p:clrMapOvr>
    <a:masterClrMapping/>
  </p:clrMapOvr>
</p:sld>
</file>

<file path=ppt/theme/theme1.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docProps/app.xml><?xml version="1.0" encoding="utf-8"?>
<Properties xmlns="http://schemas.openxmlformats.org/officeDocument/2006/extended-properties" xmlns:vt="http://schemas.openxmlformats.org/officeDocument/2006/docPropsVTypes">
  <TotalTime>1291</TotalTime>
  <Words>1385</Words>
  <Application>Microsoft Office PowerPoint</Application>
  <PresentationFormat>Geniş ekran</PresentationFormat>
  <Paragraphs>136</Paragraphs>
  <Slides>34</Slides>
  <Notes>0</Notes>
  <HiddenSlides>0</HiddenSlides>
  <MMClips>0</MMClips>
  <ScaleCrop>false</ScaleCrop>
  <HeadingPairs>
    <vt:vector size="6" baseType="variant">
      <vt:variant>
        <vt:lpstr>Kullanılan Yazı Tipleri</vt:lpstr>
      </vt:variant>
      <vt:variant>
        <vt:i4>12</vt:i4>
      </vt:variant>
      <vt:variant>
        <vt:lpstr>Tema</vt:lpstr>
      </vt:variant>
      <vt:variant>
        <vt:i4>1</vt:i4>
      </vt:variant>
      <vt:variant>
        <vt:lpstr>Slayt Başlıkları</vt:lpstr>
      </vt:variant>
      <vt:variant>
        <vt:i4>34</vt:i4>
      </vt:variant>
    </vt:vector>
  </HeadingPairs>
  <TitlesOfParts>
    <vt:vector size="47" baseType="lpstr">
      <vt:lpstr>Arial</vt:lpstr>
      <vt:lpstr>Barlow</vt:lpstr>
      <vt:lpstr>Calibri</vt:lpstr>
      <vt:lpstr>Fira Sans</vt:lpstr>
      <vt:lpstr>Modern Love</vt:lpstr>
      <vt:lpstr>Montserrat Bold</vt:lpstr>
      <vt:lpstr>Open Sans Condensed</vt:lpstr>
      <vt:lpstr>Poppins</vt:lpstr>
      <vt:lpstr>Segoe UI</vt:lpstr>
      <vt:lpstr>Symbol</vt:lpstr>
      <vt:lpstr>The Hand</vt:lpstr>
      <vt:lpstr>Wingdings</vt:lpstr>
      <vt:lpstr>SketchyVTI</vt:lpstr>
      <vt:lpstr>BİLGİSAYARIN KISA HİKAYESİ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BİLGİSAYARIN KISA HİKAYESİ</dc:title>
  <dc:creator>976493et1</dc:creator>
  <cp:lastModifiedBy>976493et1</cp:lastModifiedBy>
  <cp:revision>13</cp:revision>
  <dcterms:created xsi:type="dcterms:W3CDTF">2024-02-11T19:12:57Z</dcterms:created>
  <dcterms:modified xsi:type="dcterms:W3CDTF">2024-02-26T08:05:41Z</dcterms:modified>
</cp:coreProperties>
</file>