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7" r:id="rId3"/>
    <p:sldId id="260" r:id="rId4"/>
    <p:sldId id="268" r:id="rId5"/>
    <p:sldId id="269" r:id="rId6"/>
    <p:sldId id="270" r:id="rId7"/>
    <p:sldId id="271" r:id="rId8"/>
    <p:sldId id="272" r:id="rId9"/>
    <p:sldId id="273" r:id="rId10"/>
    <p:sldId id="274" r:id="rId11"/>
    <p:sldId id="275" r:id="rId12"/>
    <p:sldId id="278" r:id="rId13"/>
    <p:sldId id="277" r:id="rId14"/>
    <p:sldId id="276" r:id="rId15"/>
    <p:sldId id="279" r:id="rId16"/>
    <p:sldId id="280" r:id="rId17"/>
    <p:sldId id="281" r:id="rId18"/>
    <p:sldId id="282"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89" d="100"/>
          <a:sy n="89" d="100"/>
        </p:scale>
        <p:origin x="68"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141301-D90B-36D5-A8B5-D5230C91485A}"/>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F16CD51A-1A23-9194-EBF4-BD4099E429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2EBC33B6-21C3-FA6E-109D-2746B08E1320}"/>
              </a:ext>
            </a:extLst>
          </p:cNvPr>
          <p:cNvSpPr>
            <a:spLocks noGrp="1"/>
          </p:cNvSpPr>
          <p:nvPr>
            <p:ph type="dt" sz="half" idx="10"/>
          </p:nvPr>
        </p:nvSpPr>
        <p:spPr/>
        <p:txBody>
          <a:bodyPr/>
          <a:lstStyle/>
          <a:p>
            <a:fld id="{5DA19511-E7EE-4D64-A005-93F1D2FFC3BE}" type="datetimeFigureOut">
              <a:rPr lang="tr-TR" smtClean="0"/>
              <a:t>26.10.2024</a:t>
            </a:fld>
            <a:endParaRPr lang="tr-TR"/>
          </a:p>
        </p:txBody>
      </p:sp>
      <p:sp>
        <p:nvSpPr>
          <p:cNvPr id="5" name="Alt Bilgi Yer Tutucusu 4">
            <a:extLst>
              <a:ext uri="{FF2B5EF4-FFF2-40B4-BE49-F238E27FC236}">
                <a16:creationId xmlns:a16="http://schemas.microsoft.com/office/drawing/2014/main" id="{81154DEC-D6C8-DD8F-94A7-7BD612B227D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B1B718D-DC84-BEB5-F3D4-941D0831C4C4}"/>
              </a:ext>
            </a:extLst>
          </p:cNvPr>
          <p:cNvSpPr>
            <a:spLocks noGrp="1"/>
          </p:cNvSpPr>
          <p:nvPr>
            <p:ph type="sldNum" sz="quarter" idx="12"/>
          </p:nvPr>
        </p:nvSpPr>
        <p:spPr/>
        <p:txBody>
          <a:bodyPr/>
          <a:lstStyle/>
          <a:p>
            <a:fld id="{B49E2FCF-D74E-4DBB-83DB-FD745863AE53}" type="slidenum">
              <a:rPr lang="tr-TR" smtClean="0"/>
              <a:t>‹#›</a:t>
            </a:fld>
            <a:endParaRPr lang="tr-TR"/>
          </a:p>
        </p:txBody>
      </p:sp>
    </p:spTree>
    <p:extLst>
      <p:ext uri="{BB962C8B-B14F-4D97-AF65-F5344CB8AC3E}">
        <p14:creationId xmlns:p14="http://schemas.microsoft.com/office/powerpoint/2010/main" val="770170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066DF5-FC13-7510-BBC8-794C9B23C14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7812A51C-1D54-431E-5CEB-62DAE45516EF}"/>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2F5DA56-5530-2FA5-1187-BE124F061C4F}"/>
              </a:ext>
            </a:extLst>
          </p:cNvPr>
          <p:cNvSpPr>
            <a:spLocks noGrp="1"/>
          </p:cNvSpPr>
          <p:nvPr>
            <p:ph type="dt" sz="half" idx="10"/>
          </p:nvPr>
        </p:nvSpPr>
        <p:spPr/>
        <p:txBody>
          <a:bodyPr/>
          <a:lstStyle/>
          <a:p>
            <a:fld id="{5DA19511-E7EE-4D64-A005-93F1D2FFC3BE}" type="datetimeFigureOut">
              <a:rPr lang="tr-TR" smtClean="0"/>
              <a:t>26.10.2024</a:t>
            </a:fld>
            <a:endParaRPr lang="tr-TR"/>
          </a:p>
        </p:txBody>
      </p:sp>
      <p:sp>
        <p:nvSpPr>
          <p:cNvPr id="5" name="Alt Bilgi Yer Tutucusu 4">
            <a:extLst>
              <a:ext uri="{FF2B5EF4-FFF2-40B4-BE49-F238E27FC236}">
                <a16:creationId xmlns:a16="http://schemas.microsoft.com/office/drawing/2014/main" id="{636F8757-10FF-5C66-D4F1-3423BFB8079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C818E84-BE2E-79DB-4065-9E0F1995D719}"/>
              </a:ext>
            </a:extLst>
          </p:cNvPr>
          <p:cNvSpPr>
            <a:spLocks noGrp="1"/>
          </p:cNvSpPr>
          <p:nvPr>
            <p:ph type="sldNum" sz="quarter" idx="12"/>
          </p:nvPr>
        </p:nvSpPr>
        <p:spPr/>
        <p:txBody>
          <a:bodyPr/>
          <a:lstStyle/>
          <a:p>
            <a:fld id="{B49E2FCF-D74E-4DBB-83DB-FD745863AE53}" type="slidenum">
              <a:rPr lang="tr-TR" smtClean="0"/>
              <a:t>‹#›</a:t>
            </a:fld>
            <a:endParaRPr lang="tr-TR"/>
          </a:p>
        </p:txBody>
      </p:sp>
    </p:spTree>
    <p:extLst>
      <p:ext uri="{BB962C8B-B14F-4D97-AF65-F5344CB8AC3E}">
        <p14:creationId xmlns:p14="http://schemas.microsoft.com/office/powerpoint/2010/main" val="4016873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5B1C8F8-54AB-5912-28CB-DF1EF488DFE7}"/>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AF2AFC98-74F0-C032-590F-756C97A7A6D8}"/>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DA3DA98-0474-2489-37DA-3F2F7BD5EB17}"/>
              </a:ext>
            </a:extLst>
          </p:cNvPr>
          <p:cNvSpPr>
            <a:spLocks noGrp="1"/>
          </p:cNvSpPr>
          <p:nvPr>
            <p:ph type="dt" sz="half" idx="10"/>
          </p:nvPr>
        </p:nvSpPr>
        <p:spPr/>
        <p:txBody>
          <a:bodyPr/>
          <a:lstStyle/>
          <a:p>
            <a:fld id="{5DA19511-E7EE-4D64-A005-93F1D2FFC3BE}" type="datetimeFigureOut">
              <a:rPr lang="tr-TR" smtClean="0"/>
              <a:t>26.10.2024</a:t>
            </a:fld>
            <a:endParaRPr lang="tr-TR"/>
          </a:p>
        </p:txBody>
      </p:sp>
      <p:sp>
        <p:nvSpPr>
          <p:cNvPr id="5" name="Alt Bilgi Yer Tutucusu 4">
            <a:extLst>
              <a:ext uri="{FF2B5EF4-FFF2-40B4-BE49-F238E27FC236}">
                <a16:creationId xmlns:a16="http://schemas.microsoft.com/office/drawing/2014/main" id="{1AD267AB-C853-9EC0-A1E9-05BEDB13674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60F5360-8E40-5AAE-85DE-D044B0C461D5}"/>
              </a:ext>
            </a:extLst>
          </p:cNvPr>
          <p:cNvSpPr>
            <a:spLocks noGrp="1"/>
          </p:cNvSpPr>
          <p:nvPr>
            <p:ph type="sldNum" sz="quarter" idx="12"/>
          </p:nvPr>
        </p:nvSpPr>
        <p:spPr/>
        <p:txBody>
          <a:bodyPr/>
          <a:lstStyle/>
          <a:p>
            <a:fld id="{B49E2FCF-D74E-4DBB-83DB-FD745863AE53}" type="slidenum">
              <a:rPr lang="tr-TR" smtClean="0"/>
              <a:t>‹#›</a:t>
            </a:fld>
            <a:endParaRPr lang="tr-TR"/>
          </a:p>
        </p:txBody>
      </p:sp>
    </p:spTree>
    <p:extLst>
      <p:ext uri="{BB962C8B-B14F-4D97-AF65-F5344CB8AC3E}">
        <p14:creationId xmlns:p14="http://schemas.microsoft.com/office/powerpoint/2010/main" val="3377171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260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6665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5369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8701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7329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5246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2627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7727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EFB1CB-DA4B-37EF-3E3E-AA1DA069E69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1291290-1CE8-4E6F-0759-345C3881D73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038BCC3-8926-A493-9115-8ECBC669EA75}"/>
              </a:ext>
            </a:extLst>
          </p:cNvPr>
          <p:cNvSpPr>
            <a:spLocks noGrp="1"/>
          </p:cNvSpPr>
          <p:nvPr>
            <p:ph type="dt" sz="half" idx="10"/>
          </p:nvPr>
        </p:nvSpPr>
        <p:spPr/>
        <p:txBody>
          <a:bodyPr/>
          <a:lstStyle/>
          <a:p>
            <a:fld id="{5DA19511-E7EE-4D64-A005-93F1D2FFC3BE}" type="datetimeFigureOut">
              <a:rPr lang="tr-TR" smtClean="0"/>
              <a:t>26.10.2024</a:t>
            </a:fld>
            <a:endParaRPr lang="tr-TR"/>
          </a:p>
        </p:txBody>
      </p:sp>
      <p:sp>
        <p:nvSpPr>
          <p:cNvPr id="5" name="Alt Bilgi Yer Tutucusu 4">
            <a:extLst>
              <a:ext uri="{FF2B5EF4-FFF2-40B4-BE49-F238E27FC236}">
                <a16:creationId xmlns:a16="http://schemas.microsoft.com/office/drawing/2014/main" id="{EB1B62E2-9449-5A2B-37D6-5816CC60472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90BD7A9-182C-754B-E5DF-5C87C62E470E}"/>
              </a:ext>
            </a:extLst>
          </p:cNvPr>
          <p:cNvSpPr>
            <a:spLocks noGrp="1"/>
          </p:cNvSpPr>
          <p:nvPr>
            <p:ph type="sldNum" sz="quarter" idx="12"/>
          </p:nvPr>
        </p:nvSpPr>
        <p:spPr/>
        <p:txBody>
          <a:bodyPr/>
          <a:lstStyle/>
          <a:p>
            <a:fld id="{B49E2FCF-D74E-4DBB-83DB-FD745863AE53}" type="slidenum">
              <a:rPr lang="tr-TR" smtClean="0"/>
              <a:t>‹#›</a:t>
            </a:fld>
            <a:endParaRPr lang="tr-TR"/>
          </a:p>
        </p:txBody>
      </p:sp>
    </p:spTree>
    <p:extLst>
      <p:ext uri="{BB962C8B-B14F-4D97-AF65-F5344CB8AC3E}">
        <p14:creationId xmlns:p14="http://schemas.microsoft.com/office/powerpoint/2010/main" val="45405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1229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228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7908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9CD5ED-3D03-8BCB-F759-DC8F0994D6F0}"/>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122FFB2-3137-2AC4-2CD4-41151C08BE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D935F494-11BD-56C3-2564-6E719EE9ABC4}"/>
              </a:ext>
            </a:extLst>
          </p:cNvPr>
          <p:cNvSpPr>
            <a:spLocks noGrp="1"/>
          </p:cNvSpPr>
          <p:nvPr>
            <p:ph type="dt" sz="half" idx="10"/>
          </p:nvPr>
        </p:nvSpPr>
        <p:spPr/>
        <p:txBody>
          <a:bodyPr/>
          <a:lstStyle/>
          <a:p>
            <a:fld id="{5DA19511-E7EE-4D64-A005-93F1D2FFC3BE}" type="datetimeFigureOut">
              <a:rPr lang="tr-TR" smtClean="0"/>
              <a:t>26.10.2024</a:t>
            </a:fld>
            <a:endParaRPr lang="tr-TR"/>
          </a:p>
        </p:txBody>
      </p:sp>
      <p:sp>
        <p:nvSpPr>
          <p:cNvPr id="5" name="Alt Bilgi Yer Tutucusu 4">
            <a:extLst>
              <a:ext uri="{FF2B5EF4-FFF2-40B4-BE49-F238E27FC236}">
                <a16:creationId xmlns:a16="http://schemas.microsoft.com/office/drawing/2014/main" id="{828B81F9-F0B4-639D-9D63-80C23F4CCB8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34CF001-B0EE-E7CF-3D49-25DC5114C0E4}"/>
              </a:ext>
            </a:extLst>
          </p:cNvPr>
          <p:cNvSpPr>
            <a:spLocks noGrp="1"/>
          </p:cNvSpPr>
          <p:nvPr>
            <p:ph type="sldNum" sz="quarter" idx="12"/>
          </p:nvPr>
        </p:nvSpPr>
        <p:spPr/>
        <p:txBody>
          <a:bodyPr/>
          <a:lstStyle/>
          <a:p>
            <a:fld id="{B49E2FCF-D74E-4DBB-83DB-FD745863AE53}" type="slidenum">
              <a:rPr lang="tr-TR" smtClean="0"/>
              <a:t>‹#›</a:t>
            </a:fld>
            <a:endParaRPr lang="tr-TR"/>
          </a:p>
        </p:txBody>
      </p:sp>
    </p:spTree>
    <p:extLst>
      <p:ext uri="{BB962C8B-B14F-4D97-AF65-F5344CB8AC3E}">
        <p14:creationId xmlns:p14="http://schemas.microsoft.com/office/powerpoint/2010/main" val="3942453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68A689-1598-1363-4B89-C481B27737A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3F9AB98-E7FA-C9F2-7130-9CAC6B16A8D7}"/>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1629982C-DDDD-16B5-8202-86E86C5B597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2922A6B2-9150-AA78-E766-5ED915DBC741}"/>
              </a:ext>
            </a:extLst>
          </p:cNvPr>
          <p:cNvSpPr>
            <a:spLocks noGrp="1"/>
          </p:cNvSpPr>
          <p:nvPr>
            <p:ph type="dt" sz="half" idx="10"/>
          </p:nvPr>
        </p:nvSpPr>
        <p:spPr/>
        <p:txBody>
          <a:bodyPr/>
          <a:lstStyle/>
          <a:p>
            <a:fld id="{5DA19511-E7EE-4D64-A005-93F1D2FFC3BE}" type="datetimeFigureOut">
              <a:rPr lang="tr-TR" smtClean="0"/>
              <a:t>26.10.2024</a:t>
            </a:fld>
            <a:endParaRPr lang="tr-TR"/>
          </a:p>
        </p:txBody>
      </p:sp>
      <p:sp>
        <p:nvSpPr>
          <p:cNvPr id="6" name="Alt Bilgi Yer Tutucusu 5">
            <a:extLst>
              <a:ext uri="{FF2B5EF4-FFF2-40B4-BE49-F238E27FC236}">
                <a16:creationId xmlns:a16="http://schemas.microsoft.com/office/drawing/2014/main" id="{50D62CE6-AB1A-18C9-2CD5-849FC00BE2F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04EA250-ACE6-4CEA-C81B-F33C59D138CC}"/>
              </a:ext>
            </a:extLst>
          </p:cNvPr>
          <p:cNvSpPr>
            <a:spLocks noGrp="1"/>
          </p:cNvSpPr>
          <p:nvPr>
            <p:ph type="sldNum" sz="quarter" idx="12"/>
          </p:nvPr>
        </p:nvSpPr>
        <p:spPr/>
        <p:txBody>
          <a:bodyPr/>
          <a:lstStyle/>
          <a:p>
            <a:fld id="{B49E2FCF-D74E-4DBB-83DB-FD745863AE53}" type="slidenum">
              <a:rPr lang="tr-TR" smtClean="0"/>
              <a:t>‹#›</a:t>
            </a:fld>
            <a:endParaRPr lang="tr-TR"/>
          </a:p>
        </p:txBody>
      </p:sp>
    </p:spTree>
    <p:extLst>
      <p:ext uri="{BB962C8B-B14F-4D97-AF65-F5344CB8AC3E}">
        <p14:creationId xmlns:p14="http://schemas.microsoft.com/office/powerpoint/2010/main" val="1073584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537D2F-7B45-D9CC-8D53-05DD0668225A}"/>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BB83072-D430-0D5C-D60D-3650B356CF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2CED484A-C274-B7D9-D251-B39242F36A73}"/>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F5303DDD-4BD7-EBB7-0104-3C8A259482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80D3470-F0FF-6E65-8FCB-E5253BE899C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5181A72F-8FEF-7891-46DE-DB3A860BCA7E}"/>
              </a:ext>
            </a:extLst>
          </p:cNvPr>
          <p:cNvSpPr>
            <a:spLocks noGrp="1"/>
          </p:cNvSpPr>
          <p:nvPr>
            <p:ph type="dt" sz="half" idx="10"/>
          </p:nvPr>
        </p:nvSpPr>
        <p:spPr/>
        <p:txBody>
          <a:bodyPr/>
          <a:lstStyle/>
          <a:p>
            <a:fld id="{5DA19511-E7EE-4D64-A005-93F1D2FFC3BE}" type="datetimeFigureOut">
              <a:rPr lang="tr-TR" smtClean="0"/>
              <a:t>26.10.2024</a:t>
            </a:fld>
            <a:endParaRPr lang="tr-TR"/>
          </a:p>
        </p:txBody>
      </p:sp>
      <p:sp>
        <p:nvSpPr>
          <p:cNvPr id="8" name="Alt Bilgi Yer Tutucusu 7">
            <a:extLst>
              <a:ext uri="{FF2B5EF4-FFF2-40B4-BE49-F238E27FC236}">
                <a16:creationId xmlns:a16="http://schemas.microsoft.com/office/drawing/2014/main" id="{507CD01B-7231-0DB6-558C-470FFE1ACF0F}"/>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A589A85D-3AF4-61A9-3436-71ADDE442993}"/>
              </a:ext>
            </a:extLst>
          </p:cNvPr>
          <p:cNvSpPr>
            <a:spLocks noGrp="1"/>
          </p:cNvSpPr>
          <p:nvPr>
            <p:ph type="sldNum" sz="quarter" idx="12"/>
          </p:nvPr>
        </p:nvSpPr>
        <p:spPr/>
        <p:txBody>
          <a:bodyPr/>
          <a:lstStyle/>
          <a:p>
            <a:fld id="{B49E2FCF-D74E-4DBB-83DB-FD745863AE53}" type="slidenum">
              <a:rPr lang="tr-TR" smtClean="0"/>
              <a:t>‹#›</a:t>
            </a:fld>
            <a:endParaRPr lang="tr-TR"/>
          </a:p>
        </p:txBody>
      </p:sp>
    </p:spTree>
    <p:extLst>
      <p:ext uri="{BB962C8B-B14F-4D97-AF65-F5344CB8AC3E}">
        <p14:creationId xmlns:p14="http://schemas.microsoft.com/office/powerpoint/2010/main" val="1505130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013404-558A-20AD-2D09-BE6CB8D9D866}"/>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4C62A4FD-4688-0D59-8826-276AC1825B65}"/>
              </a:ext>
            </a:extLst>
          </p:cNvPr>
          <p:cNvSpPr>
            <a:spLocks noGrp="1"/>
          </p:cNvSpPr>
          <p:nvPr>
            <p:ph type="dt" sz="half" idx="10"/>
          </p:nvPr>
        </p:nvSpPr>
        <p:spPr/>
        <p:txBody>
          <a:bodyPr/>
          <a:lstStyle/>
          <a:p>
            <a:fld id="{5DA19511-E7EE-4D64-A005-93F1D2FFC3BE}" type="datetimeFigureOut">
              <a:rPr lang="tr-TR" smtClean="0"/>
              <a:t>26.10.2024</a:t>
            </a:fld>
            <a:endParaRPr lang="tr-TR"/>
          </a:p>
        </p:txBody>
      </p:sp>
      <p:sp>
        <p:nvSpPr>
          <p:cNvPr id="4" name="Alt Bilgi Yer Tutucusu 3">
            <a:extLst>
              <a:ext uri="{FF2B5EF4-FFF2-40B4-BE49-F238E27FC236}">
                <a16:creationId xmlns:a16="http://schemas.microsoft.com/office/drawing/2014/main" id="{02A1469C-5C4F-D68A-A828-F6BE678650B2}"/>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13EBE9FD-DB6A-43C0-3B27-FCF0CB23ABAE}"/>
              </a:ext>
            </a:extLst>
          </p:cNvPr>
          <p:cNvSpPr>
            <a:spLocks noGrp="1"/>
          </p:cNvSpPr>
          <p:nvPr>
            <p:ph type="sldNum" sz="quarter" idx="12"/>
          </p:nvPr>
        </p:nvSpPr>
        <p:spPr/>
        <p:txBody>
          <a:bodyPr/>
          <a:lstStyle/>
          <a:p>
            <a:fld id="{B49E2FCF-D74E-4DBB-83DB-FD745863AE53}" type="slidenum">
              <a:rPr lang="tr-TR" smtClean="0"/>
              <a:t>‹#›</a:t>
            </a:fld>
            <a:endParaRPr lang="tr-TR"/>
          </a:p>
        </p:txBody>
      </p:sp>
    </p:spTree>
    <p:extLst>
      <p:ext uri="{BB962C8B-B14F-4D97-AF65-F5344CB8AC3E}">
        <p14:creationId xmlns:p14="http://schemas.microsoft.com/office/powerpoint/2010/main" val="59773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14AD644-913E-87D3-67CE-06763EBB4CF8}"/>
              </a:ext>
            </a:extLst>
          </p:cNvPr>
          <p:cNvSpPr>
            <a:spLocks noGrp="1"/>
          </p:cNvSpPr>
          <p:nvPr>
            <p:ph type="dt" sz="half" idx="10"/>
          </p:nvPr>
        </p:nvSpPr>
        <p:spPr/>
        <p:txBody>
          <a:bodyPr/>
          <a:lstStyle/>
          <a:p>
            <a:fld id="{5DA19511-E7EE-4D64-A005-93F1D2FFC3BE}" type="datetimeFigureOut">
              <a:rPr lang="tr-TR" smtClean="0"/>
              <a:t>26.10.2024</a:t>
            </a:fld>
            <a:endParaRPr lang="tr-TR"/>
          </a:p>
        </p:txBody>
      </p:sp>
      <p:sp>
        <p:nvSpPr>
          <p:cNvPr id="3" name="Alt Bilgi Yer Tutucusu 2">
            <a:extLst>
              <a:ext uri="{FF2B5EF4-FFF2-40B4-BE49-F238E27FC236}">
                <a16:creationId xmlns:a16="http://schemas.microsoft.com/office/drawing/2014/main" id="{238D8805-C96D-0C91-6314-D422A2F387F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1C3FF153-BDA1-AC20-AA8E-87C87D6D793F}"/>
              </a:ext>
            </a:extLst>
          </p:cNvPr>
          <p:cNvSpPr>
            <a:spLocks noGrp="1"/>
          </p:cNvSpPr>
          <p:nvPr>
            <p:ph type="sldNum" sz="quarter" idx="12"/>
          </p:nvPr>
        </p:nvSpPr>
        <p:spPr/>
        <p:txBody>
          <a:bodyPr/>
          <a:lstStyle/>
          <a:p>
            <a:fld id="{B49E2FCF-D74E-4DBB-83DB-FD745863AE53}" type="slidenum">
              <a:rPr lang="tr-TR" smtClean="0"/>
              <a:t>‹#›</a:t>
            </a:fld>
            <a:endParaRPr lang="tr-TR"/>
          </a:p>
        </p:txBody>
      </p:sp>
    </p:spTree>
    <p:extLst>
      <p:ext uri="{BB962C8B-B14F-4D97-AF65-F5344CB8AC3E}">
        <p14:creationId xmlns:p14="http://schemas.microsoft.com/office/powerpoint/2010/main" val="956840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6B4EB0-02B2-6148-C29C-C7614E71B05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0F3C03E3-F408-775E-3D83-A962EBA215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8214205-DA05-8306-EAFC-B32FFDE7D9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86F2D7A-4612-FA76-457C-90BBF0497016}"/>
              </a:ext>
            </a:extLst>
          </p:cNvPr>
          <p:cNvSpPr>
            <a:spLocks noGrp="1"/>
          </p:cNvSpPr>
          <p:nvPr>
            <p:ph type="dt" sz="half" idx="10"/>
          </p:nvPr>
        </p:nvSpPr>
        <p:spPr/>
        <p:txBody>
          <a:bodyPr/>
          <a:lstStyle/>
          <a:p>
            <a:fld id="{5DA19511-E7EE-4D64-A005-93F1D2FFC3BE}" type="datetimeFigureOut">
              <a:rPr lang="tr-TR" smtClean="0"/>
              <a:t>26.10.2024</a:t>
            </a:fld>
            <a:endParaRPr lang="tr-TR"/>
          </a:p>
        </p:txBody>
      </p:sp>
      <p:sp>
        <p:nvSpPr>
          <p:cNvPr id="6" name="Alt Bilgi Yer Tutucusu 5">
            <a:extLst>
              <a:ext uri="{FF2B5EF4-FFF2-40B4-BE49-F238E27FC236}">
                <a16:creationId xmlns:a16="http://schemas.microsoft.com/office/drawing/2014/main" id="{18828495-5CD9-61D1-1FE3-688FFFCF78F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4D3B741-AF81-BC19-46D6-100194C649C7}"/>
              </a:ext>
            </a:extLst>
          </p:cNvPr>
          <p:cNvSpPr>
            <a:spLocks noGrp="1"/>
          </p:cNvSpPr>
          <p:nvPr>
            <p:ph type="sldNum" sz="quarter" idx="12"/>
          </p:nvPr>
        </p:nvSpPr>
        <p:spPr/>
        <p:txBody>
          <a:bodyPr/>
          <a:lstStyle/>
          <a:p>
            <a:fld id="{B49E2FCF-D74E-4DBB-83DB-FD745863AE53}" type="slidenum">
              <a:rPr lang="tr-TR" smtClean="0"/>
              <a:t>‹#›</a:t>
            </a:fld>
            <a:endParaRPr lang="tr-TR"/>
          </a:p>
        </p:txBody>
      </p:sp>
    </p:spTree>
    <p:extLst>
      <p:ext uri="{BB962C8B-B14F-4D97-AF65-F5344CB8AC3E}">
        <p14:creationId xmlns:p14="http://schemas.microsoft.com/office/powerpoint/2010/main" val="2467546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1B048E-6465-569D-D0D7-9BB34525604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F94DAC8-19D7-D470-EEDE-603688C239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D553F4F6-BC95-9E24-07C5-0B956F82AC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5A21E01-CD73-752D-3C86-BD134528F906}"/>
              </a:ext>
            </a:extLst>
          </p:cNvPr>
          <p:cNvSpPr>
            <a:spLocks noGrp="1"/>
          </p:cNvSpPr>
          <p:nvPr>
            <p:ph type="dt" sz="half" idx="10"/>
          </p:nvPr>
        </p:nvSpPr>
        <p:spPr/>
        <p:txBody>
          <a:bodyPr/>
          <a:lstStyle/>
          <a:p>
            <a:fld id="{5DA19511-E7EE-4D64-A005-93F1D2FFC3BE}" type="datetimeFigureOut">
              <a:rPr lang="tr-TR" smtClean="0"/>
              <a:t>26.10.2024</a:t>
            </a:fld>
            <a:endParaRPr lang="tr-TR"/>
          </a:p>
        </p:txBody>
      </p:sp>
      <p:sp>
        <p:nvSpPr>
          <p:cNvPr id="6" name="Alt Bilgi Yer Tutucusu 5">
            <a:extLst>
              <a:ext uri="{FF2B5EF4-FFF2-40B4-BE49-F238E27FC236}">
                <a16:creationId xmlns:a16="http://schemas.microsoft.com/office/drawing/2014/main" id="{F8BE853D-3918-D6C3-E057-91956990D8F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2619376-9CBB-C854-7C63-7FA62F2EEA96}"/>
              </a:ext>
            </a:extLst>
          </p:cNvPr>
          <p:cNvSpPr>
            <a:spLocks noGrp="1"/>
          </p:cNvSpPr>
          <p:nvPr>
            <p:ph type="sldNum" sz="quarter" idx="12"/>
          </p:nvPr>
        </p:nvSpPr>
        <p:spPr/>
        <p:txBody>
          <a:bodyPr/>
          <a:lstStyle/>
          <a:p>
            <a:fld id="{B49E2FCF-D74E-4DBB-83DB-FD745863AE53}" type="slidenum">
              <a:rPr lang="tr-TR" smtClean="0"/>
              <a:t>‹#›</a:t>
            </a:fld>
            <a:endParaRPr lang="tr-TR"/>
          </a:p>
        </p:txBody>
      </p:sp>
    </p:spTree>
    <p:extLst>
      <p:ext uri="{BB962C8B-B14F-4D97-AF65-F5344CB8AC3E}">
        <p14:creationId xmlns:p14="http://schemas.microsoft.com/office/powerpoint/2010/main" val="473845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3D45181B-399C-2785-AE44-46551B2222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B31F09F-8B49-345A-B685-614D9EA1F1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075DC87-407A-5D57-FA7E-F084977227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A19511-E7EE-4D64-A005-93F1D2FFC3BE}" type="datetimeFigureOut">
              <a:rPr lang="tr-TR" smtClean="0"/>
              <a:t>26.10.2024</a:t>
            </a:fld>
            <a:endParaRPr lang="tr-TR"/>
          </a:p>
        </p:txBody>
      </p:sp>
      <p:sp>
        <p:nvSpPr>
          <p:cNvPr id="5" name="Alt Bilgi Yer Tutucusu 4">
            <a:extLst>
              <a:ext uri="{FF2B5EF4-FFF2-40B4-BE49-F238E27FC236}">
                <a16:creationId xmlns:a16="http://schemas.microsoft.com/office/drawing/2014/main" id="{3CC53F9D-A553-DCBB-55B0-8015EEC5B1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0775DCD9-A4C2-7872-84A9-21D0EE589B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E2FCF-D74E-4DBB-83DB-FD745863AE53}" type="slidenum">
              <a:rPr lang="tr-TR" smtClean="0"/>
              <a:t>‹#›</a:t>
            </a:fld>
            <a:endParaRPr lang="tr-TR"/>
          </a:p>
        </p:txBody>
      </p:sp>
    </p:spTree>
    <p:extLst>
      <p:ext uri="{BB962C8B-B14F-4D97-AF65-F5344CB8AC3E}">
        <p14:creationId xmlns:p14="http://schemas.microsoft.com/office/powerpoint/2010/main" val="1019078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10/26/2024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0831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canva.co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canva.co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842171" y="-1270282"/>
            <a:ext cx="2743200" cy="27432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tr-TR" sz="1200">
              <a:solidFill>
                <a:prstClr val="black"/>
              </a:solidFill>
              <a:latin typeface="Calibri"/>
            </a:endParaRPr>
          </a:p>
        </p:txBody>
      </p:sp>
      <p:sp>
        <p:nvSpPr>
          <p:cNvPr id="3" name="AutoShape 3"/>
          <p:cNvSpPr/>
          <p:nvPr/>
        </p:nvSpPr>
        <p:spPr>
          <a:xfrm>
            <a:off x="9810669" y="685800"/>
            <a:ext cx="1695531" cy="0"/>
          </a:xfrm>
          <a:prstGeom prst="line">
            <a:avLst/>
          </a:prstGeom>
          <a:ln w="581025" cap="rnd">
            <a:solidFill>
              <a:srgbClr val="3B41C9"/>
            </a:solidFill>
            <a:prstDash val="solid"/>
            <a:headEnd type="none" w="sm" len="sm"/>
            <a:tailEnd type="none" w="sm" len="sm"/>
          </a:ln>
        </p:spPr>
        <p:txBody>
          <a:bodyPr/>
          <a:lstStyle/>
          <a:p>
            <a:pPr defTabSz="609630"/>
            <a:endParaRPr lang="tr-TR" sz="1200">
              <a:solidFill>
                <a:prstClr val="black"/>
              </a:solidFill>
              <a:latin typeface="Calibri"/>
            </a:endParaRPr>
          </a:p>
        </p:txBody>
      </p:sp>
      <p:sp>
        <p:nvSpPr>
          <p:cNvPr id="6" name="Freeform 6"/>
          <p:cNvSpPr/>
          <p:nvPr/>
        </p:nvSpPr>
        <p:spPr>
          <a:xfrm>
            <a:off x="-2907205" y="-3223073"/>
            <a:ext cx="6770271" cy="6770271"/>
          </a:xfrm>
          <a:custGeom>
            <a:avLst/>
            <a:gdLst/>
            <a:ahLst/>
            <a:cxnLst/>
            <a:rect l="l" t="t" r="r" b="b"/>
            <a:pathLst>
              <a:path w="10155406" h="10155406">
                <a:moveTo>
                  <a:pt x="0" y="0"/>
                </a:moveTo>
                <a:lnTo>
                  <a:pt x="10155406" y="0"/>
                </a:lnTo>
                <a:lnTo>
                  <a:pt x="10155406" y="10155406"/>
                </a:lnTo>
                <a:lnTo>
                  <a:pt x="0" y="101554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tr-TR" sz="1200">
              <a:solidFill>
                <a:prstClr val="black"/>
              </a:solidFill>
              <a:latin typeface="Calibri"/>
            </a:endParaRPr>
          </a:p>
        </p:txBody>
      </p:sp>
      <p:sp>
        <p:nvSpPr>
          <p:cNvPr id="16" name="Freeform 16"/>
          <p:cNvSpPr/>
          <p:nvPr/>
        </p:nvSpPr>
        <p:spPr>
          <a:xfrm>
            <a:off x="7176301" y="873905"/>
            <a:ext cx="281243" cy="281243"/>
          </a:xfrm>
          <a:custGeom>
            <a:avLst/>
            <a:gdLst/>
            <a:ahLst/>
            <a:cxnLst/>
            <a:rect l="l" t="t" r="r" b="b"/>
            <a:pathLst>
              <a:path w="421865" h="421865">
                <a:moveTo>
                  <a:pt x="0" y="0"/>
                </a:moveTo>
                <a:lnTo>
                  <a:pt x="421865" y="0"/>
                </a:lnTo>
                <a:lnTo>
                  <a:pt x="421865" y="421865"/>
                </a:lnTo>
                <a:lnTo>
                  <a:pt x="0" y="4218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tr-TR" sz="1200">
              <a:solidFill>
                <a:prstClr val="black"/>
              </a:solidFill>
              <a:latin typeface="Calibri"/>
            </a:endParaRPr>
          </a:p>
        </p:txBody>
      </p:sp>
      <p:sp>
        <p:nvSpPr>
          <p:cNvPr id="17" name="Freeform 17"/>
          <p:cNvSpPr/>
          <p:nvPr/>
        </p:nvSpPr>
        <p:spPr>
          <a:xfrm>
            <a:off x="483176" y="5267969"/>
            <a:ext cx="281243" cy="281243"/>
          </a:xfrm>
          <a:custGeom>
            <a:avLst/>
            <a:gdLst/>
            <a:ahLst/>
            <a:cxnLst/>
            <a:rect l="l" t="t" r="r" b="b"/>
            <a:pathLst>
              <a:path w="421865" h="421865">
                <a:moveTo>
                  <a:pt x="0" y="0"/>
                </a:moveTo>
                <a:lnTo>
                  <a:pt x="421865" y="0"/>
                </a:lnTo>
                <a:lnTo>
                  <a:pt x="421865" y="421865"/>
                </a:lnTo>
                <a:lnTo>
                  <a:pt x="0" y="4218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tr-TR" sz="1200">
              <a:solidFill>
                <a:prstClr val="black"/>
              </a:solidFill>
              <a:latin typeface="Calibri"/>
            </a:endParaRPr>
          </a:p>
        </p:txBody>
      </p:sp>
      <p:sp>
        <p:nvSpPr>
          <p:cNvPr id="28" name="Freeform 28"/>
          <p:cNvSpPr/>
          <p:nvPr/>
        </p:nvSpPr>
        <p:spPr>
          <a:xfrm rot="-5400000">
            <a:off x="-424125" y="3034568"/>
            <a:ext cx="1577732" cy="788866"/>
          </a:xfrm>
          <a:custGeom>
            <a:avLst/>
            <a:gdLst/>
            <a:ahLst/>
            <a:cxnLst/>
            <a:rect l="l" t="t" r="r" b="b"/>
            <a:pathLst>
              <a:path w="2366598" h="1183299">
                <a:moveTo>
                  <a:pt x="0" y="0"/>
                </a:moveTo>
                <a:lnTo>
                  <a:pt x="2366597" y="0"/>
                </a:lnTo>
                <a:lnTo>
                  <a:pt x="2366597" y="1183298"/>
                </a:lnTo>
                <a:lnTo>
                  <a:pt x="0" y="118329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tr-TR" sz="1200">
              <a:solidFill>
                <a:prstClr val="black"/>
              </a:solidFill>
              <a:latin typeface="Calibri"/>
            </a:endParaRPr>
          </a:p>
        </p:txBody>
      </p:sp>
      <p:sp>
        <p:nvSpPr>
          <p:cNvPr id="29" name="Freeform 29"/>
          <p:cNvSpPr/>
          <p:nvPr/>
        </p:nvSpPr>
        <p:spPr>
          <a:xfrm>
            <a:off x="4101220" y="1155149"/>
            <a:ext cx="1116071" cy="1116071"/>
          </a:xfrm>
          <a:custGeom>
            <a:avLst/>
            <a:gdLst/>
            <a:ahLst/>
            <a:cxnLst/>
            <a:rect l="l" t="t" r="r" b="b"/>
            <a:pathLst>
              <a:path w="1674107" h="1674107">
                <a:moveTo>
                  <a:pt x="0" y="0"/>
                </a:moveTo>
                <a:lnTo>
                  <a:pt x="1674107" y="0"/>
                </a:lnTo>
                <a:lnTo>
                  <a:pt x="1674107" y="1674107"/>
                </a:lnTo>
                <a:lnTo>
                  <a:pt x="0" y="167410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tr-TR" sz="1200">
              <a:solidFill>
                <a:prstClr val="black"/>
              </a:solidFill>
              <a:latin typeface="Calibri"/>
            </a:endParaRPr>
          </a:p>
        </p:txBody>
      </p:sp>
      <p:sp>
        <p:nvSpPr>
          <p:cNvPr id="30" name="TextBox 20">
            <a:extLst>
              <a:ext uri="{FF2B5EF4-FFF2-40B4-BE49-F238E27FC236}">
                <a16:creationId xmlns:a16="http://schemas.microsoft.com/office/drawing/2014/main" id="{9FAC81E9-DFD1-0A86-651F-E35B618960D2}"/>
              </a:ext>
            </a:extLst>
          </p:cNvPr>
          <p:cNvSpPr txBox="1"/>
          <p:nvPr/>
        </p:nvSpPr>
        <p:spPr>
          <a:xfrm>
            <a:off x="535904" y="728278"/>
            <a:ext cx="978920" cy="253852"/>
          </a:xfrm>
          <a:prstGeom prst="rect">
            <a:avLst/>
          </a:prstGeom>
        </p:spPr>
        <p:txBody>
          <a:bodyPr lIns="0" tIns="0" rIns="0" bIns="0" rtlCol="0" anchor="t">
            <a:spAutoFit/>
          </a:bodyPr>
          <a:lstStyle/>
          <a:p>
            <a:pPr algn="r" defTabSz="609630">
              <a:lnSpc>
                <a:spcPts val="2147"/>
              </a:lnSpc>
            </a:pPr>
            <a:r>
              <a:rPr lang="tr-TR" sz="1533" dirty="0">
                <a:solidFill>
                  <a:srgbClr val="3B41C9"/>
                </a:solidFill>
                <a:latin typeface="Montserrat Classic Bold"/>
              </a:rPr>
              <a:t>İZMİR</a:t>
            </a:r>
            <a:endParaRPr lang="en-US" sz="1533" dirty="0">
              <a:solidFill>
                <a:srgbClr val="3B41C9"/>
              </a:solidFill>
              <a:latin typeface="Montserrat Classic Bold"/>
            </a:endParaRPr>
          </a:p>
        </p:txBody>
      </p:sp>
      <p:sp>
        <p:nvSpPr>
          <p:cNvPr id="31" name="TextBox 21">
            <a:extLst>
              <a:ext uri="{FF2B5EF4-FFF2-40B4-BE49-F238E27FC236}">
                <a16:creationId xmlns:a16="http://schemas.microsoft.com/office/drawing/2014/main" id="{4F6FB5A9-BDEF-5F6E-8F65-3E3777D28B40}"/>
              </a:ext>
            </a:extLst>
          </p:cNvPr>
          <p:cNvSpPr txBox="1"/>
          <p:nvPr/>
        </p:nvSpPr>
        <p:spPr>
          <a:xfrm>
            <a:off x="1591425" y="741036"/>
            <a:ext cx="890819" cy="250518"/>
          </a:xfrm>
          <a:prstGeom prst="rect">
            <a:avLst/>
          </a:prstGeom>
        </p:spPr>
        <p:txBody>
          <a:bodyPr lIns="0" tIns="0" rIns="0" bIns="0" rtlCol="0" anchor="t">
            <a:spAutoFit/>
          </a:bodyPr>
          <a:lstStyle/>
          <a:p>
            <a:pPr defTabSz="609630">
              <a:lnSpc>
                <a:spcPts val="2147"/>
              </a:lnSpc>
            </a:pPr>
            <a:r>
              <a:rPr lang="tr-TR" sz="1533" dirty="0" err="1">
                <a:solidFill>
                  <a:srgbClr val="3B41C9"/>
                </a:solidFill>
                <a:latin typeface="Montserrat"/>
              </a:rPr>
              <a:t>Meb</a:t>
            </a:r>
            <a:endParaRPr lang="en-US" sz="1533" dirty="0">
              <a:solidFill>
                <a:srgbClr val="3B41C9"/>
              </a:solidFill>
              <a:latin typeface="Montserrat"/>
            </a:endParaRPr>
          </a:p>
        </p:txBody>
      </p:sp>
      <p:sp>
        <p:nvSpPr>
          <p:cNvPr id="42" name="TextBox 24">
            <a:extLst>
              <a:ext uri="{FF2B5EF4-FFF2-40B4-BE49-F238E27FC236}">
                <a16:creationId xmlns:a16="http://schemas.microsoft.com/office/drawing/2014/main" id="{1545DB87-F5F5-0B1B-295E-F37CE0D371FC}"/>
              </a:ext>
            </a:extLst>
          </p:cNvPr>
          <p:cNvSpPr txBox="1"/>
          <p:nvPr/>
        </p:nvSpPr>
        <p:spPr>
          <a:xfrm>
            <a:off x="5384800" y="2513424"/>
            <a:ext cx="6553200" cy="1805366"/>
          </a:xfrm>
          <a:prstGeom prst="rect">
            <a:avLst/>
          </a:prstGeom>
        </p:spPr>
        <p:txBody>
          <a:bodyPr wrap="square" lIns="0" tIns="0" rIns="0" bIns="0" rtlCol="0" anchor="t">
            <a:spAutoFit/>
          </a:bodyPr>
          <a:lstStyle/>
          <a:p>
            <a:pPr marL="304815" indent="-304815" defTabSz="609630">
              <a:buFont typeface="Arial" panose="020B0604020202020204" pitchFamily="34" charset="0"/>
              <a:buChar char="•"/>
            </a:pPr>
            <a:r>
              <a:rPr lang="en-US" sz="2933" dirty="0" err="1">
                <a:solidFill>
                  <a:srgbClr val="3B41C9"/>
                </a:solidFill>
                <a:latin typeface="Montserrat Classic" panose="020B0604020202020204" charset="-94"/>
              </a:rPr>
              <a:t>Dijital</a:t>
            </a:r>
            <a:r>
              <a:rPr lang="en-US" sz="2933" dirty="0">
                <a:solidFill>
                  <a:srgbClr val="3B41C9"/>
                </a:solidFill>
                <a:latin typeface="Montserrat Classic" panose="020B0604020202020204" charset="-94"/>
              </a:rPr>
              <a:t> </a:t>
            </a:r>
            <a:r>
              <a:rPr lang="en-US" sz="2933" dirty="0" err="1">
                <a:solidFill>
                  <a:srgbClr val="3B41C9"/>
                </a:solidFill>
                <a:latin typeface="Montserrat Classic" panose="020B0604020202020204" charset="-94"/>
              </a:rPr>
              <a:t>İçerik</a:t>
            </a:r>
            <a:r>
              <a:rPr lang="en-US" sz="2933" dirty="0">
                <a:solidFill>
                  <a:srgbClr val="3B41C9"/>
                </a:solidFill>
                <a:latin typeface="Montserrat Classic" panose="020B0604020202020204" charset="-94"/>
              </a:rPr>
              <a:t> </a:t>
            </a:r>
            <a:r>
              <a:rPr lang="en-US" sz="2933" dirty="0" err="1">
                <a:solidFill>
                  <a:srgbClr val="3B41C9"/>
                </a:solidFill>
                <a:latin typeface="Montserrat Classic" panose="020B0604020202020204" charset="-94"/>
              </a:rPr>
              <a:t>Kavramı</a:t>
            </a:r>
            <a:endParaRPr lang="tr-TR" sz="2933" dirty="0">
              <a:solidFill>
                <a:srgbClr val="3B41C9"/>
              </a:solidFill>
              <a:latin typeface="Montserrat Classic" panose="020B0604020202020204" charset="-94"/>
            </a:endParaRPr>
          </a:p>
          <a:p>
            <a:pPr marL="304815" indent="-304815" defTabSz="609630">
              <a:buFont typeface="Arial" panose="020B0604020202020204" pitchFamily="34" charset="0"/>
              <a:buChar char="•"/>
            </a:pPr>
            <a:r>
              <a:rPr lang="tr-TR" sz="2933" dirty="0">
                <a:solidFill>
                  <a:srgbClr val="3B41C9"/>
                </a:solidFill>
                <a:latin typeface="Montserrat Classic" panose="020B0604020202020204" charset="-94"/>
              </a:rPr>
              <a:t>Dijital İçerik Üretim Araçları</a:t>
            </a:r>
          </a:p>
          <a:p>
            <a:pPr marL="304815" indent="-304815" defTabSz="609630">
              <a:buFont typeface="Arial" panose="020B0604020202020204" pitchFamily="34" charset="0"/>
              <a:buChar char="•"/>
            </a:pPr>
            <a:r>
              <a:rPr lang="tr-TR" sz="2933" dirty="0">
                <a:solidFill>
                  <a:srgbClr val="3B41C9"/>
                </a:solidFill>
                <a:latin typeface="Montserrat Classic" panose="020B0604020202020204" charset="-94"/>
              </a:rPr>
              <a:t>Canva.com sitesine üye olma, içerik araçlarını tanıma ve içerik üretme</a:t>
            </a:r>
            <a:endParaRPr lang="en-US" sz="2933" dirty="0">
              <a:solidFill>
                <a:srgbClr val="3B41C9"/>
              </a:solidFill>
              <a:latin typeface="Montserrat Classic" panose="020B0604020202020204" charset="-94"/>
            </a:endParaRPr>
          </a:p>
        </p:txBody>
      </p:sp>
      <p:sp>
        <p:nvSpPr>
          <p:cNvPr id="7" name="Freeform 22">
            <a:extLst>
              <a:ext uri="{FF2B5EF4-FFF2-40B4-BE49-F238E27FC236}">
                <a16:creationId xmlns:a16="http://schemas.microsoft.com/office/drawing/2014/main" id="{D3973A90-48D7-01C9-3318-973FC71BE8D4}"/>
              </a:ext>
            </a:extLst>
          </p:cNvPr>
          <p:cNvSpPr/>
          <p:nvPr/>
        </p:nvSpPr>
        <p:spPr>
          <a:xfrm>
            <a:off x="2119672" y="3549877"/>
            <a:ext cx="2249129" cy="2152975"/>
          </a:xfrm>
          <a:custGeom>
            <a:avLst/>
            <a:gdLst/>
            <a:ahLst/>
            <a:cxnLst/>
            <a:rect l="l" t="t" r="r" b="b"/>
            <a:pathLst>
              <a:path w="1076362" h="1076362">
                <a:moveTo>
                  <a:pt x="0" y="0"/>
                </a:moveTo>
                <a:lnTo>
                  <a:pt x="1076362" y="0"/>
                </a:lnTo>
                <a:lnTo>
                  <a:pt x="1076362" y="1076362"/>
                </a:lnTo>
                <a:lnTo>
                  <a:pt x="0" y="107636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tr-TR" sz="1200">
              <a:solidFill>
                <a:prstClr val="black"/>
              </a:solidFill>
              <a:latin typeface="Calibri"/>
            </a:endParaRPr>
          </a:p>
        </p:txBody>
      </p:sp>
      <p:sp>
        <p:nvSpPr>
          <p:cNvPr id="8" name="TextBox 23">
            <a:extLst>
              <a:ext uri="{FF2B5EF4-FFF2-40B4-BE49-F238E27FC236}">
                <a16:creationId xmlns:a16="http://schemas.microsoft.com/office/drawing/2014/main" id="{92C04333-EAE6-41D3-6099-A88A2C1C3E09}"/>
              </a:ext>
            </a:extLst>
          </p:cNvPr>
          <p:cNvSpPr txBox="1"/>
          <p:nvPr/>
        </p:nvSpPr>
        <p:spPr>
          <a:xfrm>
            <a:off x="2464755" y="4478995"/>
            <a:ext cx="1558960" cy="323871"/>
          </a:xfrm>
          <a:prstGeom prst="rect">
            <a:avLst/>
          </a:prstGeom>
        </p:spPr>
        <p:txBody>
          <a:bodyPr wrap="square" lIns="0" tIns="0" rIns="0" bIns="0" rtlCol="0" anchor="t">
            <a:spAutoFit/>
          </a:bodyPr>
          <a:lstStyle/>
          <a:p>
            <a:pPr algn="ctr" defTabSz="609630">
              <a:lnSpc>
                <a:spcPts val="2146"/>
              </a:lnSpc>
            </a:pPr>
            <a:r>
              <a:rPr lang="tr-TR" sz="3600" dirty="0">
                <a:solidFill>
                  <a:srgbClr val="3B41C9"/>
                </a:solidFill>
                <a:latin typeface="Montserrat Classic"/>
              </a:rPr>
              <a:t>3.Gün</a:t>
            </a:r>
            <a:endParaRPr lang="en-US" sz="3600" dirty="0">
              <a:solidFill>
                <a:srgbClr val="3B41C9"/>
              </a:solidFill>
              <a:latin typeface="Montserrat Classic"/>
            </a:endParaRPr>
          </a:p>
        </p:txBody>
      </p:sp>
      <p:sp>
        <p:nvSpPr>
          <p:cNvPr id="9" name="TextBox 24">
            <a:extLst>
              <a:ext uri="{FF2B5EF4-FFF2-40B4-BE49-F238E27FC236}">
                <a16:creationId xmlns:a16="http://schemas.microsoft.com/office/drawing/2014/main" id="{F7161C10-2E9C-9A6B-DD5C-A6CA25F7051B}"/>
              </a:ext>
            </a:extLst>
          </p:cNvPr>
          <p:cNvSpPr txBox="1"/>
          <p:nvPr/>
        </p:nvSpPr>
        <p:spPr>
          <a:xfrm>
            <a:off x="5535259" y="1060384"/>
            <a:ext cx="5872047" cy="902683"/>
          </a:xfrm>
          <a:prstGeom prst="rect">
            <a:avLst/>
          </a:prstGeom>
        </p:spPr>
        <p:txBody>
          <a:bodyPr wrap="square" lIns="0" tIns="0" rIns="0" bIns="0" rtlCol="0" anchor="t">
            <a:spAutoFit/>
          </a:bodyPr>
          <a:lstStyle/>
          <a:p>
            <a:pPr defTabSz="609630"/>
            <a:r>
              <a:rPr lang="en-US" sz="2933" dirty="0" err="1">
                <a:solidFill>
                  <a:srgbClr val="FF0000"/>
                </a:solidFill>
                <a:latin typeface="Montserrat Classic Bold"/>
              </a:rPr>
              <a:t>Dijital</a:t>
            </a:r>
            <a:r>
              <a:rPr lang="en-US" sz="2933" dirty="0">
                <a:solidFill>
                  <a:srgbClr val="FF0000"/>
                </a:solidFill>
                <a:latin typeface="Montserrat Classic Bold"/>
              </a:rPr>
              <a:t> </a:t>
            </a:r>
            <a:r>
              <a:rPr lang="en-US" sz="2933" dirty="0" err="1">
                <a:solidFill>
                  <a:srgbClr val="FF0000"/>
                </a:solidFill>
                <a:latin typeface="Montserrat Classic Bold"/>
              </a:rPr>
              <a:t>İçerik</a:t>
            </a:r>
            <a:r>
              <a:rPr lang="en-US" sz="2933" dirty="0">
                <a:solidFill>
                  <a:srgbClr val="FF0000"/>
                </a:solidFill>
                <a:latin typeface="Montserrat Classic Bold"/>
              </a:rPr>
              <a:t> </a:t>
            </a:r>
            <a:r>
              <a:rPr lang="en-US" sz="2933" dirty="0" err="1">
                <a:solidFill>
                  <a:srgbClr val="FF0000"/>
                </a:solidFill>
                <a:latin typeface="Montserrat Classic Bold"/>
              </a:rPr>
              <a:t>Üretimi</a:t>
            </a:r>
            <a:r>
              <a:rPr lang="en-US" sz="2933" dirty="0">
                <a:solidFill>
                  <a:srgbClr val="FF0000"/>
                </a:solidFill>
                <a:latin typeface="Montserrat Classic Bold"/>
              </a:rPr>
              <a:t> /</a:t>
            </a:r>
            <a:r>
              <a:rPr lang="en-US" sz="2933" dirty="0" err="1">
                <a:solidFill>
                  <a:srgbClr val="FF0000"/>
                </a:solidFill>
                <a:latin typeface="Montserrat Classic Bold"/>
              </a:rPr>
              <a:t>Atölye</a:t>
            </a:r>
            <a:r>
              <a:rPr lang="en-US" sz="2933" dirty="0">
                <a:solidFill>
                  <a:srgbClr val="FF0000"/>
                </a:solidFill>
                <a:latin typeface="Montserrat Classic Bold"/>
              </a:rPr>
              <a:t> </a:t>
            </a:r>
            <a:r>
              <a:rPr lang="en-US" sz="2933" dirty="0" err="1">
                <a:solidFill>
                  <a:srgbClr val="FF0000"/>
                </a:solidFill>
                <a:latin typeface="Montserrat Classic Bold"/>
              </a:rPr>
              <a:t>Çalışmaları</a:t>
            </a:r>
            <a:endParaRPr lang="en-US" sz="2933" dirty="0">
              <a:solidFill>
                <a:srgbClr val="FF0000"/>
              </a:solidFill>
              <a:latin typeface="Montserrat Classic Bold"/>
            </a:endParaRPr>
          </a:p>
        </p:txBody>
      </p:sp>
    </p:spTree>
    <p:extLst>
      <p:ext uri="{BB962C8B-B14F-4D97-AF65-F5344CB8AC3E}">
        <p14:creationId xmlns:p14="http://schemas.microsoft.com/office/powerpoint/2010/main" val="2403913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15DE8-5D34-DF4D-FB67-5FA151ACCC2E}"/>
            </a:ext>
          </a:extLst>
        </p:cNvPr>
        <p:cNvGrpSpPr/>
        <p:nvPr/>
      </p:nvGrpSpPr>
      <p:grpSpPr>
        <a:xfrm>
          <a:off x="0" y="0"/>
          <a:ext cx="0" cy="0"/>
          <a:chOff x="0" y="0"/>
          <a:chExt cx="0" cy="0"/>
        </a:xfrm>
      </p:grpSpPr>
      <p:pic>
        <p:nvPicPr>
          <p:cNvPr id="3" name="Resim 2" descr="metin, elektronik donanım, bilgisayar, ekran görüntüsü içeren bir resim&#10;&#10;Açıklama otomatik olarak oluşturuldu">
            <a:extLst>
              <a:ext uri="{FF2B5EF4-FFF2-40B4-BE49-F238E27FC236}">
                <a16:creationId xmlns:a16="http://schemas.microsoft.com/office/drawing/2014/main" id="{3E7460EA-99AA-6D3E-9F2C-4741C26CB2D0}"/>
              </a:ext>
            </a:extLst>
          </p:cNvPr>
          <p:cNvPicPr>
            <a:picLocks noChangeAspect="1"/>
          </p:cNvPicPr>
          <p:nvPr/>
        </p:nvPicPr>
        <p:blipFill>
          <a:blip r:embed="rId2"/>
          <a:stretch>
            <a:fillRect/>
          </a:stretch>
        </p:blipFill>
        <p:spPr>
          <a:xfrm>
            <a:off x="3139281" y="1628774"/>
            <a:ext cx="6326322" cy="4707731"/>
          </a:xfrm>
          <a:prstGeom prst="rect">
            <a:avLst/>
          </a:prstGeom>
        </p:spPr>
      </p:pic>
      <p:sp>
        <p:nvSpPr>
          <p:cNvPr id="5" name="Metin kutusu 4">
            <a:extLst>
              <a:ext uri="{FF2B5EF4-FFF2-40B4-BE49-F238E27FC236}">
                <a16:creationId xmlns:a16="http://schemas.microsoft.com/office/drawing/2014/main" id="{0CCDB24E-9057-28F9-4D9C-7DA321A80252}"/>
              </a:ext>
            </a:extLst>
          </p:cNvPr>
          <p:cNvSpPr txBox="1"/>
          <p:nvPr/>
        </p:nvSpPr>
        <p:spPr>
          <a:xfrm>
            <a:off x="500062" y="184041"/>
            <a:ext cx="10286999" cy="1292662"/>
          </a:xfrm>
          <a:prstGeom prst="rect">
            <a:avLst/>
          </a:prstGeom>
          <a:noFill/>
        </p:spPr>
        <p:txBody>
          <a:bodyPr wrap="square">
            <a:spAutoFit/>
          </a:bodyPr>
          <a:lstStyle/>
          <a:p>
            <a:pPr algn="ctr"/>
            <a:r>
              <a:rPr lang="tr-TR" sz="2500" b="1" i="0" u="none" strike="noStrike" baseline="0" dirty="0">
                <a:solidFill>
                  <a:srgbClr val="FF0000"/>
                </a:solidFill>
                <a:latin typeface="Arial" panose="020B0604020202020204" pitchFamily="34" charset="0"/>
              </a:rPr>
              <a:t>ÖĞRETMENİM ve CANVA’YA NASIL ÜYE OLURUM?</a:t>
            </a:r>
          </a:p>
          <a:p>
            <a:pPr algn="ctr"/>
            <a:endParaRPr lang="tr-TR" sz="2500" b="1" dirty="0">
              <a:solidFill>
                <a:srgbClr val="FF0000"/>
              </a:solidFill>
              <a:latin typeface="Arial" panose="020B0604020202020204" pitchFamily="34" charset="0"/>
            </a:endParaRPr>
          </a:p>
          <a:p>
            <a:endParaRPr lang="tr-TR" sz="2500" b="0" i="0" u="none" strike="noStrike" baseline="0" dirty="0">
              <a:solidFill>
                <a:srgbClr val="1F1F1F"/>
              </a:solidFill>
              <a:latin typeface="Arial" panose="020B0604020202020204" pitchFamily="34" charset="0"/>
            </a:endParaRPr>
          </a:p>
        </p:txBody>
      </p:sp>
      <p:sp>
        <p:nvSpPr>
          <p:cNvPr id="8" name="Metin kutusu 7">
            <a:extLst>
              <a:ext uri="{FF2B5EF4-FFF2-40B4-BE49-F238E27FC236}">
                <a16:creationId xmlns:a16="http://schemas.microsoft.com/office/drawing/2014/main" id="{A720F1E4-8F4C-E149-CA90-EEDB877F62E1}"/>
              </a:ext>
            </a:extLst>
          </p:cNvPr>
          <p:cNvSpPr txBox="1"/>
          <p:nvPr/>
        </p:nvSpPr>
        <p:spPr>
          <a:xfrm>
            <a:off x="855463" y="1153537"/>
            <a:ext cx="9767293" cy="400110"/>
          </a:xfrm>
          <a:prstGeom prst="rect">
            <a:avLst/>
          </a:prstGeom>
          <a:noFill/>
        </p:spPr>
        <p:txBody>
          <a:bodyPr wrap="square">
            <a:spAutoFit/>
          </a:bodyPr>
          <a:lstStyle/>
          <a:p>
            <a:r>
              <a:rPr lang="tr-TR" sz="2000" dirty="0">
                <a:latin typeface="inherit"/>
                <a:ea typeface="Calibri" panose="020F0502020204030204" pitchFamily="34" charset="0"/>
                <a:cs typeface="Open Sans" panose="020B0606030504020204" pitchFamily="34" charset="0"/>
              </a:rPr>
              <a:t>3) </a:t>
            </a:r>
            <a:r>
              <a:rPr lang="tr-TR" sz="1800" dirty="0">
                <a:solidFill>
                  <a:srgbClr val="3F3F46"/>
                </a:solidFill>
                <a:effectLst/>
                <a:latin typeface="Open Sans" panose="020B0606030504020204" pitchFamily="34" charset="0"/>
                <a:ea typeface="Times New Roman" panose="02020603050405020304" pitchFamily="18" charset="0"/>
              </a:rPr>
              <a:t>“</a:t>
            </a:r>
            <a:r>
              <a:rPr lang="tr-TR" sz="1800" b="1" dirty="0">
                <a:solidFill>
                  <a:srgbClr val="3F3F46"/>
                </a:solidFill>
                <a:effectLst/>
                <a:latin typeface="Open Sans" panose="020B0606030504020204" pitchFamily="34" charset="0"/>
                <a:ea typeface="Times New Roman" panose="02020603050405020304" pitchFamily="18" charset="0"/>
              </a:rPr>
              <a:t>E-posta ile devam et” </a:t>
            </a:r>
            <a:r>
              <a:rPr lang="tr-TR" sz="1800" dirty="0">
                <a:solidFill>
                  <a:srgbClr val="3F3F46"/>
                </a:solidFill>
                <a:effectLst/>
                <a:latin typeface="Open Sans" panose="020B0606030504020204" pitchFamily="34" charset="0"/>
                <a:ea typeface="Times New Roman" panose="02020603050405020304" pitchFamily="18" charset="0"/>
              </a:rPr>
              <a:t>butonuna tıklıyoruz.</a:t>
            </a:r>
            <a:endParaRPr lang="tr-TR" sz="1800" dirty="0">
              <a:effectLst/>
              <a:latin typeface="Times New Roman" panose="02020603050405020304" pitchFamily="18" charset="0"/>
              <a:ea typeface="Times New Roman" panose="02020603050405020304" pitchFamily="18" charset="0"/>
            </a:endParaRPr>
          </a:p>
        </p:txBody>
      </p:sp>
      <p:sp>
        <p:nvSpPr>
          <p:cNvPr id="10" name="Oval 9">
            <a:extLst>
              <a:ext uri="{FF2B5EF4-FFF2-40B4-BE49-F238E27FC236}">
                <a16:creationId xmlns:a16="http://schemas.microsoft.com/office/drawing/2014/main" id="{9848AD1E-D38F-5440-096B-BB113427963F}"/>
              </a:ext>
            </a:extLst>
          </p:cNvPr>
          <p:cNvSpPr/>
          <p:nvPr/>
        </p:nvSpPr>
        <p:spPr>
          <a:xfrm>
            <a:off x="3655217" y="4466243"/>
            <a:ext cx="2145508" cy="9144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Tree>
    <p:extLst>
      <p:ext uri="{BB962C8B-B14F-4D97-AF65-F5344CB8AC3E}">
        <p14:creationId xmlns:p14="http://schemas.microsoft.com/office/powerpoint/2010/main" val="3765622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1D8B2-0B54-0827-0834-A855526CC565}"/>
            </a:ext>
          </a:extLst>
        </p:cNvPr>
        <p:cNvGrpSpPr/>
        <p:nvPr/>
      </p:nvGrpSpPr>
      <p:grpSpPr>
        <a:xfrm>
          <a:off x="0" y="0"/>
          <a:ext cx="0" cy="0"/>
          <a:chOff x="0" y="0"/>
          <a:chExt cx="0" cy="0"/>
        </a:xfrm>
      </p:grpSpPr>
      <p:pic>
        <p:nvPicPr>
          <p:cNvPr id="2" name="Resim 1" descr="metin, ekran görüntüsü, tasarım içeren bir resim&#10;&#10;Açıklama otomatik olarak oluşturuldu">
            <a:extLst>
              <a:ext uri="{FF2B5EF4-FFF2-40B4-BE49-F238E27FC236}">
                <a16:creationId xmlns:a16="http://schemas.microsoft.com/office/drawing/2014/main" id="{7AB7A20A-DC4B-083A-6665-25D192818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6993" y="1359665"/>
            <a:ext cx="5884070" cy="4912993"/>
          </a:xfrm>
          <a:prstGeom prst="rect">
            <a:avLst/>
          </a:prstGeom>
        </p:spPr>
      </p:pic>
      <p:sp>
        <p:nvSpPr>
          <p:cNvPr id="5" name="Metin kutusu 4">
            <a:extLst>
              <a:ext uri="{FF2B5EF4-FFF2-40B4-BE49-F238E27FC236}">
                <a16:creationId xmlns:a16="http://schemas.microsoft.com/office/drawing/2014/main" id="{680B90CE-9D50-1F8C-BD0E-20AF48DF9441}"/>
              </a:ext>
            </a:extLst>
          </p:cNvPr>
          <p:cNvSpPr txBox="1"/>
          <p:nvPr/>
        </p:nvSpPr>
        <p:spPr>
          <a:xfrm>
            <a:off x="500062" y="184041"/>
            <a:ext cx="10286999" cy="1292662"/>
          </a:xfrm>
          <a:prstGeom prst="rect">
            <a:avLst/>
          </a:prstGeom>
          <a:noFill/>
        </p:spPr>
        <p:txBody>
          <a:bodyPr wrap="square">
            <a:spAutoFit/>
          </a:bodyPr>
          <a:lstStyle/>
          <a:p>
            <a:pPr algn="ctr"/>
            <a:r>
              <a:rPr lang="tr-TR" sz="2500" b="1" i="0" u="none" strike="noStrike" baseline="0" dirty="0">
                <a:solidFill>
                  <a:srgbClr val="FF0000"/>
                </a:solidFill>
                <a:latin typeface="Arial" panose="020B0604020202020204" pitchFamily="34" charset="0"/>
              </a:rPr>
              <a:t>ÖĞRETMENİM ve CANVA’YA NASIL ÜYE OLURUM?</a:t>
            </a:r>
          </a:p>
          <a:p>
            <a:pPr algn="ctr"/>
            <a:endParaRPr lang="tr-TR" sz="2500" b="1" dirty="0">
              <a:solidFill>
                <a:srgbClr val="FF0000"/>
              </a:solidFill>
              <a:latin typeface="Arial" panose="020B0604020202020204" pitchFamily="34" charset="0"/>
            </a:endParaRPr>
          </a:p>
          <a:p>
            <a:endParaRPr lang="tr-TR" sz="2500" b="0" i="0" u="none" strike="noStrike" baseline="0" dirty="0">
              <a:solidFill>
                <a:srgbClr val="1F1F1F"/>
              </a:solidFill>
              <a:latin typeface="Arial" panose="020B0604020202020204" pitchFamily="34" charset="0"/>
            </a:endParaRPr>
          </a:p>
        </p:txBody>
      </p:sp>
      <p:sp>
        <p:nvSpPr>
          <p:cNvPr id="8" name="Metin kutusu 7">
            <a:extLst>
              <a:ext uri="{FF2B5EF4-FFF2-40B4-BE49-F238E27FC236}">
                <a16:creationId xmlns:a16="http://schemas.microsoft.com/office/drawing/2014/main" id="{40353CDC-D80B-A5A2-9F8F-E751EE5BB047}"/>
              </a:ext>
            </a:extLst>
          </p:cNvPr>
          <p:cNvSpPr txBox="1"/>
          <p:nvPr/>
        </p:nvSpPr>
        <p:spPr>
          <a:xfrm>
            <a:off x="848319" y="1153537"/>
            <a:ext cx="9767293" cy="400110"/>
          </a:xfrm>
          <a:prstGeom prst="rect">
            <a:avLst/>
          </a:prstGeom>
          <a:noFill/>
        </p:spPr>
        <p:txBody>
          <a:bodyPr wrap="square">
            <a:spAutoFit/>
          </a:bodyPr>
          <a:lstStyle/>
          <a:p>
            <a:r>
              <a:rPr lang="tr-TR" sz="2000" dirty="0">
                <a:latin typeface="inherit"/>
                <a:ea typeface="Calibri" panose="020F0502020204030204" pitchFamily="34" charset="0"/>
                <a:cs typeface="Open Sans" panose="020B0606030504020204" pitchFamily="34" charset="0"/>
              </a:rPr>
              <a:t>4) </a:t>
            </a:r>
            <a:r>
              <a:rPr lang="tr-TR" sz="1800" dirty="0">
                <a:solidFill>
                  <a:srgbClr val="3F3F46"/>
                </a:solidFill>
                <a:effectLst/>
                <a:latin typeface="Open Sans" panose="020B0606030504020204" pitchFamily="34" charset="0"/>
                <a:ea typeface="Calibri" panose="020F0502020204030204" pitchFamily="34" charset="0"/>
              </a:rPr>
              <a:t>Belirtilen alana </a:t>
            </a:r>
            <a:r>
              <a:rPr lang="tr-TR" sz="1800" b="1" dirty="0">
                <a:solidFill>
                  <a:srgbClr val="3F3F46"/>
                </a:solidFill>
                <a:effectLst/>
                <a:latin typeface="Open Sans" panose="020B0606030504020204" pitchFamily="34" charset="0"/>
                <a:ea typeface="Calibri" panose="020F0502020204030204" pitchFamily="34" charset="0"/>
              </a:rPr>
              <a:t>e-posta</a:t>
            </a:r>
            <a:r>
              <a:rPr lang="tr-TR" sz="1800" dirty="0">
                <a:solidFill>
                  <a:srgbClr val="3F3F46"/>
                </a:solidFill>
                <a:effectLst/>
                <a:latin typeface="Open Sans" panose="020B0606030504020204" pitchFamily="34" charset="0"/>
                <a:ea typeface="Calibri" panose="020F0502020204030204" pitchFamily="34" charset="0"/>
              </a:rPr>
              <a:t> adresimizi yazıyoruz.</a:t>
            </a:r>
            <a:endParaRPr lang="tr-TR" sz="2000" dirty="0"/>
          </a:p>
        </p:txBody>
      </p:sp>
      <p:sp>
        <p:nvSpPr>
          <p:cNvPr id="10" name="Oval 9">
            <a:extLst>
              <a:ext uri="{FF2B5EF4-FFF2-40B4-BE49-F238E27FC236}">
                <a16:creationId xmlns:a16="http://schemas.microsoft.com/office/drawing/2014/main" id="{F7EE816D-602D-FCA7-F007-09758CE34970}"/>
              </a:ext>
            </a:extLst>
          </p:cNvPr>
          <p:cNvSpPr/>
          <p:nvPr/>
        </p:nvSpPr>
        <p:spPr>
          <a:xfrm>
            <a:off x="3950492" y="3455952"/>
            <a:ext cx="2145508" cy="9144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Tree>
    <p:extLst>
      <p:ext uri="{BB962C8B-B14F-4D97-AF65-F5344CB8AC3E}">
        <p14:creationId xmlns:p14="http://schemas.microsoft.com/office/powerpoint/2010/main" val="1816975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2E9FC-9385-B727-7628-8F973B476D19}"/>
            </a:ext>
          </a:extLst>
        </p:cNvPr>
        <p:cNvGrpSpPr/>
        <p:nvPr/>
      </p:nvGrpSpPr>
      <p:grpSpPr>
        <a:xfrm>
          <a:off x="0" y="0"/>
          <a:ext cx="0" cy="0"/>
          <a:chOff x="0" y="0"/>
          <a:chExt cx="0" cy="0"/>
        </a:xfrm>
      </p:grpSpPr>
      <p:pic>
        <p:nvPicPr>
          <p:cNvPr id="2" name="Resim 1" descr="metin, elektronik donanım, multimedya, bilgisayar içeren bir resim&#10;&#10;Açıklama otomatik olarak oluşturuldu">
            <a:extLst>
              <a:ext uri="{FF2B5EF4-FFF2-40B4-BE49-F238E27FC236}">
                <a16:creationId xmlns:a16="http://schemas.microsoft.com/office/drawing/2014/main" id="{132717B3-1627-FC57-D8C2-7753C28215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817" y="1656209"/>
            <a:ext cx="7162801" cy="5081230"/>
          </a:xfrm>
          <a:prstGeom prst="rect">
            <a:avLst/>
          </a:prstGeom>
        </p:spPr>
      </p:pic>
      <p:sp>
        <p:nvSpPr>
          <p:cNvPr id="5" name="Metin kutusu 4">
            <a:extLst>
              <a:ext uri="{FF2B5EF4-FFF2-40B4-BE49-F238E27FC236}">
                <a16:creationId xmlns:a16="http://schemas.microsoft.com/office/drawing/2014/main" id="{2956426D-67DD-CD5B-3440-B6053B2370D6}"/>
              </a:ext>
            </a:extLst>
          </p:cNvPr>
          <p:cNvSpPr txBox="1"/>
          <p:nvPr/>
        </p:nvSpPr>
        <p:spPr>
          <a:xfrm>
            <a:off x="500062" y="184041"/>
            <a:ext cx="10286999" cy="1292662"/>
          </a:xfrm>
          <a:prstGeom prst="rect">
            <a:avLst/>
          </a:prstGeom>
          <a:noFill/>
        </p:spPr>
        <p:txBody>
          <a:bodyPr wrap="square">
            <a:spAutoFit/>
          </a:bodyPr>
          <a:lstStyle/>
          <a:p>
            <a:pPr algn="ctr"/>
            <a:r>
              <a:rPr lang="tr-TR" sz="2500" b="1" i="0" u="none" strike="noStrike" baseline="0" dirty="0">
                <a:solidFill>
                  <a:srgbClr val="FF0000"/>
                </a:solidFill>
                <a:latin typeface="Arial" panose="020B0604020202020204" pitchFamily="34" charset="0"/>
              </a:rPr>
              <a:t>ÖĞRETMENİM ve CANVA’YA NASIL ÜYE OLURUM?</a:t>
            </a:r>
          </a:p>
          <a:p>
            <a:pPr algn="ctr"/>
            <a:endParaRPr lang="tr-TR" sz="2500" b="1" dirty="0">
              <a:solidFill>
                <a:srgbClr val="FF0000"/>
              </a:solidFill>
              <a:latin typeface="Arial" panose="020B0604020202020204" pitchFamily="34" charset="0"/>
            </a:endParaRPr>
          </a:p>
          <a:p>
            <a:endParaRPr lang="tr-TR" sz="2500" b="0" i="0" u="none" strike="noStrike" baseline="0" dirty="0">
              <a:solidFill>
                <a:srgbClr val="1F1F1F"/>
              </a:solidFill>
              <a:latin typeface="Arial" panose="020B0604020202020204" pitchFamily="34" charset="0"/>
            </a:endParaRPr>
          </a:p>
        </p:txBody>
      </p:sp>
      <p:sp>
        <p:nvSpPr>
          <p:cNvPr id="8" name="Metin kutusu 7">
            <a:extLst>
              <a:ext uri="{FF2B5EF4-FFF2-40B4-BE49-F238E27FC236}">
                <a16:creationId xmlns:a16="http://schemas.microsoft.com/office/drawing/2014/main" id="{1DDB24C0-16A0-43C1-F8E4-A7CB098A9745}"/>
              </a:ext>
            </a:extLst>
          </p:cNvPr>
          <p:cNvSpPr txBox="1"/>
          <p:nvPr/>
        </p:nvSpPr>
        <p:spPr>
          <a:xfrm>
            <a:off x="855463" y="1153537"/>
            <a:ext cx="9767293" cy="400110"/>
          </a:xfrm>
          <a:prstGeom prst="rect">
            <a:avLst/>
          </a:prstGeom>
          <a:noFill/>
        </p:spPr>
        <p:txBody>
          <a:bodyPr wrap="square">
            <a:spAutoFit/>
          </a:bodyPr>
          <a:lstStyle/>
          <a:p>
            <a:r>
              <a:rPr lang="tr-TR" sz="2000" dirty="0">
                <a:latin typeface="inherit"/>
                <a:ea typeface="Calibri" panose="020F0502020204030204" pitchFamily="34" charset="0"/>
                <a:cs typeface="Open Sans" panose="020B0606030504020204" pitchFamily="34" charset="0"/>
              </a:rPr>
              <a:t>5) </a:t>
            </a:r>
            <a:r>
              <a:rPr lang="tr-TR" sz="1800" dirty="0">
                <a:solidFill>
                  <a:srgbClr val="3F3F46"/>
                </a:solidFill>
                <a:effectLst/>
                <a:latin typeface="Open Sans" panose="020B0606030504020204" pitchFamily="34" charset="0"/>
                <a:ea typeface="Calibri" panose="020F0502020204030204" pitchFamily="34" charset="0"/>
              </a:rPr>
              <a:t>Kullanıcı adımızı belirleyip “</a:t>
            </a:r>
            <a:r>
              <a:rPr lang="tr-TR" sz="1800" b="1" dirty="0">
                <a:solidFill>
                  <a:srgbClr val="3F3F46"/>
                </a:solidFill>
                <a:effectLst/>
                <a:latin typeface="Open Sans" panose="020B0606030504020204" pitchFamily="34" charset="0"/>
                <a:ea typeface="Calibri" panose="020F0502020204030204" pitchFamily="34" charset="0"/>
              </a:rPr>
              <a:t>Hesap oluştur</a:t>
            </a:r>
            <a:r>
              <a:rPr lang="tr-TR" sz="1800" dirty="0">
                <a:solidFill>
                  <a:srgbClr val="3F3F46"/>
                </a:solidFill>
                <a:effectLst/>
                <a:latin typeface="Open Sans" panose="020B0606030504020204" pitchFamily="34" charset="0"/>
                <a:ea typeface="Calibri" panose="020F0502020204030204" pitchFamily="34" charset="0"/>
              </a:rPr>
              <a:t>” diyoruz.</a:t>
            </a:r>
            <a:endParaRPr lang="tr-TR" sz="2000" dirty="0"/>
          </a:p>
        </p:txBody>
      </p:sp>
      <p:sp>
        <p:nvSpPr>
          <p:cNvPr id="10" name="Oval 9">
            <a:extLst>
              <a:ext uri="{FF2B5EF4-FFF2-40B4-BE49-F238E27FC236}">
                <a16:creationId xmlns:a16="http://schemas.microsoft.com/office/drawing/2014/main" id="{8DFCFA2D-D951-05B5-2543-82145B5D9632}"/>
              </a:ext>
            </a:extLst>
          </p:cNvPr>
          <p:cNvSpPr/>
          <p:nvPr/>
        </p:nvSpPr>
        <p:spPr>
          <a:xfrm>
            <a:off x="2181224" y="2523143"/>
            <a:ext cx="3326608" cy="160594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Tree>
    <p:extLst>
      <p:ext uri="{BB962C8B-B14F-4D97-AF65-F5344CB8AC3E}">
        <p14:creationId xmlns:p14="http://schemas.microsoft.com/office/powerpoint/2010/main" val="125761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BE68F-3FE5-3DB3-89A4-E32456148EC0}"/>
            </a:ext>
          </a:extLst>
        </p:cNvPr>
        <p:cNvGrpSpPr/>
        <p:nvPr/>
      </p:nvGrpSpPr>
      <p:grpSpPr>
        <a:xfrm>
          <a:off x="0" y="0"/>
          <a:ext cx="0" cy="0"/>
          <a:chOff x="0" y="0"/>
          <a:chExt cx="0" cy="0"/>
        </a:xfrm>
      </p:grpSpPr>
      <p:pic>
        <p:nvPicPr>
          <p:cNvPr id="2" name="Resim 1">
            <a:extLst>
              <a:ext uri="{FF2B5EF4-FFF2-40B4-BE49-F238E27FC236}">
                <a16:creationId xmlns:a16="http://schemas.microsoft.com/office/drawing/2014/main" id="{9AF2D688-70FC-3550-7A78-3124F70E46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3358" y="1617662"/>
            <a:ext cx="7052073" cy="5090700"/>
          </a:xfrm>
          <a:prstGeom prst="rect">
            <a:avLst/>
          </a:prstGeom>
        </p:spPr>
      </p:pic>
      <p:sp>
        <p:nvSpPr>
          <p:cNvPr id="5" name="Metin kutusu 4">
            <a:extLst>
              <a:ext uri="{FF2B5EF4-FFF2-40B4-BE49-F238E27FC236}">
                <a16:creationId xmlns:a16="http://schemas.microsoft.com/office/drawing/2014/main" id="{E46D3A3A-E5F0-978E-947A-755320F8BD03}"/>
              </a:ext>
            </a:extLst>
          </p:cNvPr>
          <p:cNvSpPr txBox="1"/>
          <p:nvPr/>
        </p:nvSpPr>
        <p:spPr>
          <a:xfrm>
            <a:off x="500062" y="184041"/>
            <a:ext cx="10286999" cy="1292662"/>
          </a:xfrm>
          <a:prstGeom prst="rect">
            <a:avLst/>
          </a:prstGeom>
          <a:noFill/>
        </p:spPr>
        <p:txBody>
          <a:bodyPr wrap="square">
            <a:spAutoFit/>
          </a:bodyPr>
          <a:lstStyle/>
          <a:p>
            <a:pPr algn="ctr"/>
            <a:r>
              <a:rPr lang="tr-TR" sz="2500" b="1" i="0" u="none" strike="noStrike" baseline="0" dirty="0">
                <a:solidFill>
                  <a:srgbClr val="FF0000"/>
                </a:solidFill>
                <a:latin typeface="Arial" panose="020B0604020202020204" pitchFamily="34" charset="0"/>
              </a:rPr>
              <a:t>ÖĞRETMENİM ve CANVA’YA NASIL ÜYE OLURUM?</a:t>
            </a:r>
          </a:p>
          <a:p>
            <a:pPr algn="ctr"/>
            <a:endParaRPr lang="tr-TR" sz="2500" b="1" dirty="0">
              <a:solidFill>
                <a:srgbClr val="FF0000"/>
              </a:solidFill>
              <a:latin typeface="Arial" panose="020B0604020202020204" pitchFamily="34" charset="0"/>
            </a:endParaRPr>
          </a:p>
          <a:p>
            <a:endParaRPr lang="tr-TR" sz="2500" b="0" i="0" u="none" strike="noStrike" baseline="0" dirty="0">
              <a:solidFill>
                <a:srgbClr val="1F1F1F"/>
              </a:solidFill>
              <a:latin typeface="Arial" panose="020B0604020202020204" pitchFamily="34" charset="0"/>
            </a:endParaRPr>
          </a:p>
        </p:txBody>
      </p:sp>
      <p:sp>
        <p:nvSpPr>
          <p:cNvPr id="8" name="Metin kutusu 7">
            <a:extLst>
              <a:ext uri="{FF2B5EF4-FFF2-40B4-BE49-F238E27FC236}">
                <a16:creationId xmlns:a16="http://schemas.microsoft.com/office/drawing/2014/main" id="{E11EF9C4-6F5C-229A-08CB-AA50CFB828A1}"/>
              </a:ext>
            </a:extLst>
          </p:cNvPr>
          <p:cNvSpPr txBox="1"/>
          <p:nvPr/>
        </p:nvSpPr>
        <p:spPr>
          <a:xfrm>
            <a:off x="848319" y="1153537"/>
            <a:ext cx="9767293" cy="400110"/>
          </a:xfrm>
          <a:prstGeom prst="rect">
            <a:avLst/>
          </a:prstGeom>
          <a:noFill/>
        </p:spPr>
        <p:txBody>
          <a:bodyPr wrap="square">
            <a:spAutoFit/>
          </a:bodyPr>
          <a:lstStyle/>
          <a:p>
            <a:r>
              <a:rPr lang="tr-TR" sz="2000" dirty="0">
                <a:latin typeface="inherit"/>
                <a:ea typeface="Calibri" panose="020F0502020204030204" pitchFamily="34" charset="0"/>
                <a:cs typeface="Open Sans" panose="020B0606030504020204" pitchFamily="34" charset="0"/>
              </a:rPr>
              <a:t>6) </a:t>
            </a:r>
            <a:r>
              <a:rPr lang="tr-TR" sz="1800" dirty="0">
                <a:solidFill>
                  <a:srgbClr val="3F3F46"/>
                </a:solidFill>
                <a:effectLst/>
                <a:latin typeface="Open Sans" panose="020B0606030504020204" pitchFamily="34" charset="0"/>
                <a:ea typeface="Calibri" panose="020F0502020204030204" pitchFamily="34" charset="0"/>
              </a:rPr>
              <a:t>Mail adresimize gelen kodu girerek “</a:t>
            </a:r>
            <a:r>
              <a:rPr lang="tr-TR" sz="1800" b="1" dirty="0">
                <a:solidFill>
                  <a:srgbClr val="3F3F46"/>
                </a:solidFill>
                <a:effectLst/>
                <a:latin typeface="Open Sans" panose="020B0606030504020204" pitchFamily="34" charset="0"/>
                <a:ea typeface="Calibri" panose="020F0502020204030204" pitchFamily="34" charset="0"/>
              </a:rPr>
              <a:t>Devam et</a:t>
            </a:r>
            <a:r>
              <a:rPr lang="tr-TR" sz="1800" dirty="0">
                <a:solidFill>
                  <a:srgbClr val="3F3F46"/>
                </a:solidFill>
                <a:effectLst/>
                <a:latin typeface="Open Sans" panose="020B0606030504020204" pitchFamily="34" charset="0"/>
                <a:ea typeface="Calibri" panose="020F0502020204030204" pitchFamily="34" charset="0"/>
              </a:rPr>
              <a:t>” diyoruz.</a:t>
            </a:r>
            <a:endParaRPr lang="tr-TR" sz="2000" dirty="0"/>
          </a:p>
        </p:txBody>
      </p:sp>
      <p:sp>
        <p:nvSpPr>
          <p:cNvPr id="10" name="Oval 9">
            <a:extLst>
              <a:ext uri="{FF2B5EF4-FFF2-40B4-BE49-F238E27FC236}">
                <a16:creationId xmlns:a16="http://schemas.microsoft.com/office/drawing/2014/main" id="{E5B88832-D3E0-D34F-9B4F-FB49FB8783BA}"/>
              </a:ext>
            </a:extLst>
          </p:cNvPr>
          <p:cNvSpPr/>
          <p:nvPr/>
        </p:nvSpPr>
        <p:spPr>
          <a:xfrm>
            <a:off x="1953815" y="2971800"/>
            <a:ext cx="2145508" cy="9144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Tree>
    <p:extLst>
      <p:ext uri="{BB962C8B-B14F-4D97-AF65-F5344CB8AC3E}">
        <p14:creationId xmlns:p14="http://schemas.microsoft.com/office/powerpoint/2010/main" val="3062008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B1FD5-B76F-0361-E931-471F0F64F514}"/>
            </a:ext>
          </a:extLst>
        </p:cNvPr>
        <p:cNvGrpSpPr/>
        <p:nvPr/>
      </p:nvGrpSpPr>
      <p:grpSpPr>
        <a:xfrm>
          <a:off x="0" y="0"/>
          <a:ext cx="0" cy="0"/>
          <a:chOff x="0" y="0"/>
          <a:chExt cx="0" cy="0"/>
        </a:xfrm>
      </p:grpSpPr>
      <p:pic>
        <p:nvPicPr>
          <p:cNvPr id="2" name="Resim 1" descr="metin, yazılım, bilgisayar simgesi, multimedya yazılımı içeren bir resim&#10;&#10;Açıklama otomatik olarak oluşturuldu">
            <a:extLst>
              <a:ext uri="{FF2B5EF4-FFF2-40B4-BE49-F238E27FC236}">
                <a16:creationId xmlns:a16="http://schemas.microsoft.com/office/drawing/2014/main" id="{0DF506DD-D377-B7A0-0261-8A250A01EE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8093" y="1714500"/>
            <a:ext cx="9843295" cy="4866413"/>
          </a:xfrm>
          <a:prstGeom prst="rect">
            <a:avLst/>
          </a:prstGeom>
        </p:spPr>
      </p:pic>
      <p:sp>
        <p:nvSpPr>
          <p:cNvPr id="5" name="Metin kutusu 4">
            <a:extLst>
              <a:ext uri="{FF2B5EF4-FFF2-40B4-BE49-F238E27FC236}">
                <a16:creationId xmlns:a16="http://schemas.microsoft.com/office/drawing/2014/main" id="{036AEDC9-CD5D-89EE-DFEE-38D2EF8CBCF7}"/>
              </a:ext>
            </a:extLst>
          </p:cNvPr>
          <p:cNvSpPr txBox="1"/>
          <p:nvPr/>
        </p:nvSpPr>
        <p:spPr>
          <a:xfrm>
            <a:off x="500062" y="184041"/>
            <a:ext cx="10286999" cy="1292662"/>
          </a:xfrm>
          <a:prstGeom prst="rect">
            <a:avLst/>
          </a:prstGeom>
          <a:noFill/>
        </p:spPr>
        <p:txBody>
          <a:bodyPr wrap="square">
            <a:spAutoFit/>
          </a:bodyPr>
          <a:lstStyle/>
          <a:p>
            <a:pPr algn="ctr"/>
            <a:r>
              <a:rPr lang="tr-TR" sz="2500" b="1" i="0" u="none" strike="noStrike" baseline="0" dirty="0">
                <a:solidFill>
                  <a:srgbClr val="FF0000"/>
                </a:solidFill>
                <a:latin typeface="Arial" panose="020B0604020202020204" pitchFamily="34" charset="0"/>
              </a:rPr>
              <a:t>ÖĞRETMENİM ve CANVA’YA NASIL ÜYE OLURUM?</a:t>
            </a:r>
          </a:p>
          <a:p>
            <a:pPr algn="ctr"/>
            <a:endParaRPr lang="tr-TR" sz="2500" b="1" dirty="0">
              <a:solidFill>
                <a:srgbClr val="FF0000"/>
              </a:solidFill>
              <a:latin typeface="Arial" panose="020B0604020202020204" pitchFamily="34" charset="0"/>
            </a:endParaRPr>
          </a:p>
          <a:p>
            <a:endParaRPr lang="tr-TR" sz="2500" b="0" i="0" u="none" strike="noStrike" baseline="0" dirty="0">
              <a:solidFill>
                <a:srgbClr val="1F1F1F"/>
              </a:solidFill>
              <a:latin typeface="Arial" panose="020B0604020202020204" pitchFamily="34" charset="0"/>
            </a:endParaRPr>
          </a:p>
        </p:txBody>
      </p:sp>
      <p:sp>
        <p:nvSpPr>
          <p:cNvPr id="8" name="Metin kutusu 7">
            <a:extLst>
              <a:ext uri="{FF2B5EF4-FFF2-40B4-BE49-F238E27FC236}">
                <a16:creationId xmlns:a16="http://schemas.microsoft.com/office/drawing/2014/main" id="{67918C53-5A06-1A06-6B37-F485183C5217}"/>
              </a:ext>
            </a:extLst>
          </p:cNvPr>
          <p:cNvSpPr txBox="1"/>
          <p:nvPr/>
        </p:nvSpPr>
        <p:spPr>
          <a:xfrm>
            <a:off x="848319" y="1153537"/>
            <a:ext cx="9767293" cy="400110"/>
          </a:xfrm>
          <a:prstGeom prst="rect">
            <a:avLst/>
          </a:prstGeom>
          <a:noFill/>
        </p:spPr>
        <p:txBody>
          <a:bodyPr wrap="square">
            <a:spAutoFit/>
          </a:bodyPr>
          <a:lstStyle/>
          <a:p>
            <a:r>
              <a:rPr lang="tr-TR" sz="2000" dirty="0">
                <a:latin typeface="inherit"/>
                <a:ea typeface="Calibri" panose="020F0502020204030204" pitchFamily="34" charset="0"/>
                <a:cs typeface="Open Sans" panose="020B0606030504020204" pitchFamily="34" charset="0"/>
              </a:rPr>
              <a:t>7) </a:t>
            </a:r>
            <a:r>
              <a:rPr lang="tr-TR" sz="1800" dirty="0">
                <a:solidFill>
                  <a:srgbClr val="3F3F46"/>
                </a:solidFill>
                <a:effectLst/>
                <a:latin typeface="Open Sans" panose="020B0606030504020204" pitchFamily="34" charset="0"/>
                <a:ea typeface="Calibri" panose="020F0502020204030204" pitchFamily="34" charset="0"/>
              </a:rPr>
              <a:t>Açılan pencerede “</a:t>
            </a:r>
            <a:r>
              <a:rPr lang="tr-TR" sz="1800" b="1" dirty="0" err="1">
                <a:solidFill>
                  <a:srgbClr val="3F3F46"/>
                </a:solidFill>
                <a:effectLst/>
                <a:latin typeface="Open Sans" panose="020B0606030504020204" pitchFamily="34" charset="0"/>
                <a:ea typeface="Calibri" panose="020F0502020204030204" pitchFamily="34" charset="0"/>
              </a:rPr>
              <a:t>Öğretmen</a:t>
            </a:r>
            <a:r>
              <a:rPr lang="tr-TR" sz="1800" dirty="0" err="1">
                <a:solidFill>
                  <a:srgbClr val="3F3F46"/>
                </a:solidFill>
                <a:effectLst/>
                <a:latin typeface="Open Sans" panose="020B0606030504020204" pitchFamily="34" charset="0"/>
                <a:ea typeface="Calibri" panose="020F0502020204030204" pitchFamily="34" charset="0"/>
              </a:rPr>
              <a:t>”i</a:t>
            </a:r>
            <a:r>
              <a:rPr lang="tr-TR" sz="1800" dirty="0">
                <a:solidFill>
                  <a:srgbClr val="3F3F46"/>
                </a:solidFill>
                <a:effectLst/>
                <a:latin typeface="Open Sans" panose="020B0606030504020204" pitchFamily="34" charset="0"/>
                <a:ea typeface="Calibri" panose="020F0502020204030204" pitchFamily="34" charset="0"/>
              </a:rPr>
              <a:t> seçiyoruz.</a:t>
            </a:r>
            <a:endParaRPr lang="tr-TR" sz="2000" dirty="0"/>
          </a:p>
        </p:txBody>
      </p:sp>
      <p:sp>
        <p:nvSpPr>
          <p:cNvPr id="10" name="Oval 9">
            <a:extLst>
              <a:ext uri="{FF2B5EF4-FFF2-40B4-BE49-F238E27FC236}">
                <a16:creationId xmlns:a16="http://schemas.microsoft.com/office/drawing/2014/main" id="{09CD1E13-10D6-14B2-2637-E567619375CD}"/>
              </a:ext>
            </a:extLst>
          </p:cNvPr>
          <p:cNvSpPr/>
          <p:nvPr/>
        </p:nvSpPr>
        <p:spPr>
          <a:xfrm>
            <a:off x="3476623" y="4559112"/>
            <a:ext cx="2145508" cy="9144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Tree>
    <p:extLst>
      <p:ext uri="{BB962C8B-B14F-4D97-AF65-F5344CB8AC3E}">
        <p14:creationId xmlns:p14="http://schemas.microsoft.com/office/powerpoint/2010/main" val="1834061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81D4B-5ADC-25E7-4F87-4669A25D16A9}"/>
            </a:ext>
          </a:extLst>
        </p:cNvPr>
        <p:cNvGrpSpPr/>
        <p:nvPr/>
      </p:nvGrpSpPr>
      <p:grpSpPr>
        <a:xfrm>
          <a:off x="0" y="0"/>
          <a:ext cx="0" cy="0"/>
          <a:chOff x="0" y="0"/>
          <a:chExt cx="0" cy="0"/>
        </a:xfrm>
      </p:grpSpPr>
      <p:pic>
        <p:nvPicPr>
          <p:cNvPr id="2" name="Resim 1">
            <a:extLst>
              <a:ext uri="{FF2B5EF4-FFF2-40B4-BE49-F238E27FC236}">
                <a16:creationId xmlns:a16="http://schemas.microsoft.com/office/drawing/2014/main" id="{95363563-7AE3-92D7-44AD-4C6EDEF106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284" y="1688306"/>
            <a:ext cx="7674610" cy="5010052"/>
          </a:xfrm>
          <a:prstGeom prst="rect">
            <a:avLst/>
          </a:prstGeom>
        </p:spPr>
      </p:pic>
      <p:sp>
        <p:nvSpPr>
          <p:cNvPr id="5" name="Metin kutusu 4">
            <a:extLst>
              <a:ext uri="{FF2B5EF4-FFF2-40B4-BE49-F238E27FC236}">
                <a16:creationId xmlns:a16="http://schemas.microsoft.com/office/drawing/2014/main" id="{53B8B66B-8256-28FC-A681-D295F55D6ADD}"/>
              </a:ext>
            </a:extLst>
          </p:cNvPr>
          <p:cNvSpPr txBox="1"/>
          <p:nvPr/>
        </p:nvSpPr>
        <p:spPr>
          <a:xfrm>
            <a:off x="500062" y="184041"/>
            <a:ext cx="10286999" cy="1292662"/>
          </a:xfrm>
          <a:prstGeom prst="rect">
            <a:avLst/>
          </a:prstGeom>
          <a:noFill/>
        </p:spPr>
        <p:txBody>
          <a:bodyPr wrap="square">
            <a:spAutoFit/>
          </a:bodyPr>
          <a:lstStyle/>
          <a:p>
            <a:pPr algn="ctr"/>
            <a:r>
              <a:rPr lang="tr-TR" sz="2500" b="1" i="0" u="none" strike="noStrike" baseline="0" dirty="0">
                <a:solidFill>
                  <a:srgbClr val="FF0000"/>
                </a:solidFill>
                <a:latin typeface="Arial" panose="020B0604020202020204" pitchFamily="34" charset="0"/>
              </a:rPr>
              <a:t>ÖĞRETMENİM ve CANVA’YA NASIL ÜYE OLURUM?</a:t>
            </a:r>
          </a:p>
          <a:p>
            <a:pPr algn="ctr"/>
            <a:endParaRPr lang="tr-TR" sz="2500" b="1" dirty="0">
              <a:solidFill>
                <a:srgbClr val="FF0000"/>
              </a:solidFill>
              <a:latin typeface="Arial" panose="020B0604020202020204" pitchFamily="34" charset="0"/>
            </a:endParaRPr>
          </a:p>
          <a:p>
            <a:endParaRPr lang="tr-TR" sz="2500" b="0" i="0" u="none" strike="noStrike" baseline="0" dirty="0">
              <a:solidFill>
                <a:srgbClr val="1F1F1F"/>
              </a:solidFill>
              <a:latin typeface="Arial" panose="020B0604020202020204" pitchFamily="34" charset="0"/>
            </a:endParaRPr>
          </a:p>
        </p:txBody>
      </p:sp>
      <p:sp>
        <p:nvSpPr>
          <p:cNvPr id="8" name="Metin kutusu 7">
            <a:extLst>
              <a:ext uri="{FF2B5EF4-FFF2-40B4-BE49-F238E27FC236}">
                <a16:creationId xmlns:a16="http://schemas.microsoft.com/office/drawing/2014/main" id="{A9CAD69B-BADB-988A-17F3-C8D545883865}"/>
              </a:ext>
            </a:extLst>
          </p:cNvPr>
          <p:cNvSpPr txBox="1"/>
          <p:nvPr/>
        </p:nvSpPr>
        <p:spPr>
          <a:xfrm>
            <a:off x="848319" y="1153537"/>
            <a:ext cx="9767293" cy="707886"/>
          </a:xfrm>
          <a:prstGeom prst="rect">
            <a:avLst/>
          </a:prstGeom>
          <a:noFill/>
        </p:spPr>
        <p:txBody>
          <a:bodyPr wrap="square">
            <a:spAutoFit/>
          </a:bodyPr>
          <a:lstStyle/>
          <a:p>
            <a:r>
              <a:rPr lang="tr-TR" sz="2000" dirty="0">
                <a:latin typeface="inherit"/>
                <a:ea typeface="Calibri" panose="020F0502020204030204" pitchFamily="34" charset="0"/>
                <a:cs typeface="Open Sans" panose="020B0606030504020204" pitchFamily="34" charset="0"/>
              </a:rPr>
              <a:t>8) </a:t>
            </a:r>
            <a:r>
              <a:rPr lang="tr-TR" sz="1800" dirty="0">
                <a:solidFill>
                  <a:srgbClr val="3F3F46"/>
                </a:solidFill>
                <a:effectLst/>
                <a:latin typeface="Open Sans" panose="020B0606030504020204" pitchFamily="34" charset="0"/>
                <a:ea typeface="Times New Roman" panose="02020603050405020304" pitchFamily="18" charset="0"/>
              </a:rPr>
              <a:t>Bu pencerede bize uygun olan seçeneği işaretliyoruz. (İlkokul veya ortaokul (K-12)</a:t>
            </a:r>
            <a:endParaRPr lang="tr-TR" sz="1800" dirty="0">
              <a:effectLst/>
              <a:latin typeface="Times New Roman" panose="02020603050405020304" pitchFamily="18" charset="0"/>
              <a:ea typeface="Times New Roman" panose="02020603050405020304" pitchFamily="18" charset="0"/>
            </a:endParaRPr>
          </a:p>
          <a:p>
            <a:endParaRPr lang="tr-TR" sz="2000" dirty="0"/>
          </a:p>
        </p:txBody>
      </p:sp>
      <p:sp>
        <p:nvSpPr>
          <p:cNvPr id="10" name="Oval 9">
            <a:extLst>
              <a:ext uri="{FF2B5EF4-FFF2-40B4-BE49-F238E27FC236}">
                <a16:creationId xmlns:a16="http://schemas.microsoft.com/office/drawing/2014/main" id="{340EA0BE-F722-2D44-BF1D-E675B29DCF6A}"/>
              </a:ext>
            </a:extLst>
          </p:cNvPr>
          <p:cNvSpPr/>
          <p:nvPr/>
        </p:nvSpPr>
        <p:spPr>
          <a:xfrm>
            <a:off x="1976435" y="3429000"/>
            <a:ext cx="2145508" cy="40005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Tree>
    <p:extLst>
      <p:ext uri="{BB962C8B-B14F-4D97-AF65-F5344CB8AC3E}">
        <p14:creationId xmlns:p14="http://schemas.microsoft.com/office/powerpoint/2010/main" val="2985676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BAA63-046D-647C-397C-094B8C3F687C}"/>
            </a:ext>
          </a:extLst>
        </p:cNvPr>
        <p:cNvGrpSpPr/>
        <p:nvPr/>
      </p:nvGrpSpPr>
      <p:grpSpPr>
        <a:xfrm>
          <a:off x="0" y="0"/>
          <a:ext cx="0" cy="0"/>
          <a:chOff x="0" y="0"/>
          <a:chExt cx="0" cy="0"/>
        </a:xfrm>
      </p:grpSpPr>
      <p:pic>
        <p:nvPicPr>
          <p:cNvPr id="2" name="Resim 1">
            <a:extLst>
              <a:ext uri="{FF2B5EF4-FFF2-40B4-BE49-F238E27FC236}">
                <a16:creationId xmlns:a16="http://schemas.microsoft.com/office/drawing/2014/main" id="{EEE388C0-9E2E-6DC3-2321-6941B938E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819" y="1654651"/>
            <a:ext cx="8153400" cy="5124692"/>
          </a:xfrm>
          <a:prstGeom prst="rect">
            <a:avLst/>
          </a:prstGeom>
        </p:spPr>
      </p:pic>
      <p:sp>
        <p:nvSpPr>
          <p:cNvPr id="5" name="Metin kutusu 4">
            <a:extLst>
              <a:ext uri="{FF2B5EF4-FFF2-40B4-BE49-F238E27FC236}">
                <a16:creationId xmlns:a16="http://schemas.microsoft.com/office/drawing/2014/main" id="{88CF6619-E3E2-6694-8080-214674675415}"/>
              </a:ext>
            </a:extLst>
          </p:cNvPr>
          <p:cNvSpPr txBox="1"/>
          <p:nvPr/>
        </p:nvSpPr>
        <p:spPr>
          <a:xfrm>
            <a:off x="500062" y="184041"/>
            <a:ext cx="10286999" cy="1292662"/>
          </a:xfrm>
          <a:prstGeom prst="rect">
            <a:avLst/>
          </a:prstGeom>
          <a:noFill/>
        </p:spPr>
        <p:txBody>
          <a:bodyPr wrap="square">
            <a:spAutoFit/>
          </a:bodyPr>
          <a:lstStyle/>
          <a:p>
            <a:pPr algn="ctr"/>
            <a:r>
              <a:rPr lang="tr-TR" sz="2500" b="1" i="0" u="none" strike="noStrike" baseline="0" dirty="0">
                <a:solidFill>
                  <a:srgbClr val="FF0000"/>
                </a:solidFill>
                <a:latin typeface="Arial" panose="020B0604020202020204" pitchFamily="34" charset="0"/>
              </a:rPr>
              <a:t>ÖĞRETMENİM ve CANVA’YA NASIL ÜYE OLURUM?</a:t>
            </a:r>
          </a:p>
          <a:p>
            <a:pPr algn="ctr"/>
            <a:endParaRPr lang="tr-TR" sz="2500" b="1" dirty="0">
              <a:solidFill>
                <a:srgbClr val="FF0000"/>
              </a:solidFill>
              <a:latin typeface="Arial" panose="020B0604020202020204" pitchFamily="34" charset="0"/>
            </a:endParaRPr>
          </a:p>
          <a:p>
            <a:endParaRPr lang="tr-TR" sz="2500" b="0" i="0" u="none" strike="noStrike" baseline="0" dirty="0">
              <a:solidFill>
                <a:srgbClr val="1F1F1F"/>
              </a:solidFill>
              <a:latin typeface="Arial" panose="020B0604020202020204" pitchFamily="34" charset="0"/>
            </a:endParaRPr>
          </a:p>
        </p:txBody>
      </p:sp>
      <p:sp>
        <p:nvSpPr>
          <p:cNvPr id="8" name="Metin kutusu 7">
            <a:extLst>
              <a:ext uri="{FF2B5EF4-FFF2-40B4-BE49-F238E27FC236}">
                <a16:creationId xmlns:a16="http://schemas.microsoft.com/office/drawing/2014/main" id="{D61D6414-6703-C5C5-C6B5-3751F042FCF3}"/>
              </a:ext>
            </a:extLst>
          </p:cNvPr>
          <p:cNvSpPr txBox="1"/>
          <p:nvPr/>
        </p:nvSpPr>
        <p:spPr>
          <a:xfrm>
            <a:off x="848319" y="1153537"/>
            <a:ext cx="9767293" cy="400110"/>
          </a:xfrm>
          <a:prstGeom prst="rect">
            <a:avLst/>
          </a:prstGeom>
          <a:noFill/>
        </p:spPr>
        <p:txBody>
          <a:bodyPr wrap="square">
            <a:spAutoFit/>
          </a:bodyPr>
          <a:lstStyle/>
          <a:p>
            <a:r>
              <a:rPr lang="tr-TR" sz="2000" dirty="0">
                <a:latin typeface="inherit"/>
                <a:ea typeface="Calibri" panose="020F0502020204030204" pitchFamily="34" charset="0"/>
                <a:cs typeface="Open Sans" panose="020B0606030504020204" pitchFamily="34" charset="0"/>
              </a:rPr>
              <a:t>9) </a:t>
            </a:r>
            <a:r>
              <a:rPr lang="tr-TR" sz="1800" dirty="0">
                <a:solidFill>
                  <a:srgbClr val="3F3F46"/>
                </a:solidFill>
                <a:effectLst/>
                <a:latin typeface="Open Sans" panose="020B0606030504020204" pitchFamily="34" charset="0"/>
                <a:ea typeface="Calibri" panose="020F0502020204030204" pitchFamily="34" charset="0"/>
              </a:rPr>
              <a:t>Eğitim için </a:t>
            </a:r>
            <a:r>
              <a:rPr lang="tr-TR" sz="1800" dirty="0" err="1">
                <a:solidFill>
                  <a:srgbClr val="3F3F46"/>
                </a:solidFill>
                <a:effectLst/>
                <a:latin typeface="Open Sans" panose="020B0606030504020204" pitchFamily="34" charset="0"/>
                <a:ea typeface="Calibri" panose="020F0502020204030204" pitchFamily="34" charset="0"/>
              </a:rPr>
              <a:t>Canva’ya</a:t>
            </a:r>
            <a:r>
              <a:rPr lang="tr-TR" sz="1800" dirty="0">
                <a:solidFill>
                  <a:srgbClr val="3F3F46"/>
                </a:solidFill>
                <a:effectLst/>
                <a:latin typeface="Open Sans" panose="020B0606030504020204" pitchFamily="34" charset="0"/>
                <a:ea typeface="Calibri" panose="020F0502020204030204" pitchFamily="34" charset="0"/>
              </a:rPr>
              <a:t> geç butonuna tıklıyoruz.</a:t>
            </a:r>
            <a:endParaRPr lang="tr-TR" sz="2000" dirty="0"/>
          </a:p>
        </p:txBody>
      </p:sp>
      <p:sp>
        <p:nvSpPr>
          <p:cNvPr id="10" name="Oval 9">
            <a:extLst>
              <a:ext uri="{FF2B5EF4-FFF2-40B4-BE49-F238E27FC236}">
                <a16:creationId xmlns:a16="http://schemas.microsoft.com/office/drawing/2014/main" id="{6373C381-A3C7-5AC4-8192-2FF437083148}"/>
              </a:ext>
            </a:extLst>
          </p:cNvPr>
          <p:cNvSpPr/>
          <p:nvPr/>
        </p:nvSpPr>
        <p:spPr>
          <a:xfrm>
            <a:off x="2140742" y="5002679"/>
            <a:ext cx="2145508" cy="60346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Tree>
    <p:extLst>
      <p:ext uri="{BB962C8B-B14F-4D97-AF65-F5344CB8AC3E}">
        <p14:creationId xmlns:p14="http://schemas.microsoft.com/office/powerpoint/2010/main" val="1682686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772CF-56AD-C322-BAF2-38A3C0E35D2B}"/>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8869EE55-E5D9-D8C4-7486-3F6BF9A68E25}"/>
              </a:ext>
            </a:extLst>
          </p:cNvPr>
          <p:cNvSpPr txBox="1"/>
          <p:nvPr/>
        </p:nvSpPr>
        <p:spPr>
          <a:xfrm>
            <a:off x="500062" y="184041"/>
            <a:ext cx="10286999" cy="1292662"/>
          </a:xfrm>
          <a:prstGeom prst="rect">
            <a:avLst/>
          </a:prstGeom>
          <a:noFill/>
        </p:spPr>
        <p:txBody>
          <a:bodyPr wrap="square">
            <a:spAutoFit/>
          </a:bodyPr>
          <a:lstStyle/>
          <a:p>
            <a:pPr algn="ctr"/>
            <a:r>
              <a:rPr lang="tr-TR" sz="2500" b="1" i="0" u="none" strike="noStrike" baseline="0" dirty="0">
                <a:solidFill>
                  <a:srgbClr val="FF0000"/>
                </a:solidFill>
                <a:latin typeface="Arial" panose="020B0604020202020204" pitchFamily="34" charset="0"/>
              </a:rPr>
              <a:t>ÖĞRETMENİM ve CANVA’YA NASIL ÜYE OLURUM?</a:t>
            </a:r>
          </a:p>
          <a:p>
            <a:pPr algn="ctr"/>
            <a:endParaRPr lang="tr-TR" sz="2500" b="1" dirty="0">
              <a:solidFill>
                <a:srgbClr val="FF0000"/>
              </a:solidFill>
              <a:latin typeface="Arial" panose="020B0604020202020204" pitchFamily="34" charset="0"/>
            </a:endParaRPr>
          </a:p>
          <a:p>
            <a:endParaRPr lang="tr-TR" sz="2500" b="0" i="0" u="none" strike="noStrike" baseline="0" dirty="0">
              <a:solidFill>
                <a:srgbClr val="1F1F1F"/>
              </a:solidFill>
              <a:latin typeface="Arial" panose="020B0604020202020204" pitchFamily="34" charset="0"/>
            </a:endParaRPr>
          </a:p>
        </p:txBody>
      </p:sp>
      <p:sp>
        <p:nvSpPr>
          <p:cNvPr id="8" name="Metin kutusu 7">
            <a:extLst>
              <a:ext uri="{FF2B5EF4-FFF2-40B4-BE49-F238E27FC236}">
                <a16:creationId xmlns:a16="http://schemas.microsoft.com/office/drawing/2014/main" id="{993025DD-6E0E-FF15-AF00-E67CEF524980}"/>
              </a:ext>
            </a:extLst>
          </p:cNvPr>
          <p:cNvSpPr txBox="1"/>
          <p:nvPr/>
        </p:nvSpPr>
        <p:spPr>
          <a:xfrm>
            <a:off x="848319" y="1153537"/>
            <a:ext cx="9767293" cy="4647426"/>
          </a:xfrm>
          <a:prstGeom prst="rect">
            <a:avLst/>
          </a:prstGeom>
          <a:noFill/>
        </p:spPr>
        <p:txBody>
          <a:bodyPr wrap="square">
            <a:spAutoFit/>
          </a:bodyPr>
          <a:lstStyle/>
          <a:p>
            <a:r>
              <a:rPr lang="tr-TR" sz="2800" dirty="0">
                <a:latin typeface="inherit"/>
                <a:ea typeface="Calibri" panose="020F0502020204030204" pitchFamily="34" charset="0"/>
                <a:cs typeface="Open Sans" panose="020B0606030504020204" pitchFamily="34" charset="0"/>
              </a:rPr>
              <a:t>10) </a:t>
            </a:r>
            <a:r>
              <a:rPr lang="tr-TR" sz="2400" dirty="0">
                <a:solidFill>
                  <a:srgbClr val="3F3F46"/>
                </a:solidFill>
                <a:effectLst/>
                <a:latin typeface="Open Sans" panose="020B0606030504020204" pitchFamily="34" charset="0"/>
                <a:ea typeface="Times New Roman" panose="02020603050405020304" pitchFamily="18" charset="0"/>
              </a:rPr>
              <a:t>Gelen ekranda Ad </a:t>
            </a:r>
            <a:r>
              <a:rPr lang="tr-TR" sz="2400" dirty="0" err="1">
                <a:solidFill>
                  <a:srgbClr val="3F3F46"/>
                </a:solidFill>
                <a:effectLst/>
                <a:latin typeface="Open Sans" panose="020B0606030504020204" pitchFamily="34" charset="0"/>
                <a:ea typeface="Times New Roman" panose="02020603050405020304" pitchFamily="18" charset="0"/>
              </a:rPr>
              <a:t>Soyad</a:t>
            </a:r>
            <a:r>
              <a:rPr lang="tr-TR" sz="2400" dirty="0">
                <a:solidFill>
                  <a:srgbClr val="3F3F46"/>
                </a:solidFill>
                <a:effectLst/>
                <a:latin typeface="Open Sans" panose="020B0606030504020204" pitchFamily="34" charset="0"/>
                <a:ea typeface="Times New Roman" panose="02020603050405020304" pitchFamily="18" charset="0"/>
              </a:rPr>
              <a:t>, Okul, Okul Adresi, Okul Web Sitesi, Posta Kodu vb. bilgileri giriyoruz. </a:t>
            </a:r>
            <a:r>
              <a:rPr lang="tr-TR" sz="2400" dirty="0">
                <a:solidFill>
                  <a:srgbClr val="3F3F46"/>
                </a:solidFill>
                <a:latin typeface="Open Sans" panose="020B0606030504020204" pitchFamily="34" charset="0"/>
                <a:ea typeface="Times New Roman" panose="02020603050405020304" pitchFamily="18" charset="0"/>
              </a:rPr>
              <a:t>Devam butonuna tıklıyoruz.</a:t>
            </a:r>
          </a:p>
          <a:p>
            <a:endParaRPr lang="tr-TR" sz="2400" dirty="0">
              <a:solidFill>
                <a:srgbClr val="3F3F46"/>
              </a:solidFill>
              <a:effectLst/>
              <a:latin typeface="Open Sans" panose="020B0606030504020204" pitchFamily="34" charset="0"/>
              <a:ea typeface="Times New Roman" panose="02020603050405020304" pitchFamily="18" charset="0"/>
            </a:endParaRPr>
          </a:p>
          <a:p>
            <a:r>
              <a:rPr lang="tr-TR" sz="2400" dirty="0">
                <a:solidFill>
                  <a:srgbClr val="3F3F46"/>
                </a:solidFill>
                <a:latin typeface="Open Sans" panose="020B0606030504020204" pitchFamily="34" charset="0"/>
                <a:ea typeface="Times New Roman" panose="02020603050405020304" pitchFamily="18" charset="0"/>
              </a:rPr>
              <a:t>Sonra gelen ekranda Dosya Gönderme butonu ile belge gönderebiliriz. 2 tür belgeyi </a:t>
            </a:r>
            <a:r>
              <a:rPr lang="tr-TR" sz="2400" dirty="0" err="1">
                <a:solidFill>
                  <a:srgbClr val="3F3F46"/>
                </a:solidFill>
                <a:latin typeface="Open Sans" panose="020B0606030504020204" pitchFamily="34" charset="0"/>
                <a:ea typeface="Times New Roman" panose="02020603050405020304" pitchFamily="18" charset="0"/>
              </a:rPr>
              <a:t>Canva</a:t>
            </a:r>
            <a:r>
              <a:rPr lang="tr-TR" sz="2400" dirty="0">
                <a:solidFill>
                  <a:srgbClr val="3F3F46"/>
                </a:solidFill>
                <a:latin typeface="Open Sans" panose="020B0606030504020204" pitchFamily="34" charset="0"/>
                <a:ea typeface="Times New Roman" panose="02020603050405020304" pitchFamily="18" charset="0"/>
              </a:rPr>
              <a:t> kabul edebilir: </a:t>
            </a:r>
            <a:r>
              <a:rPr lang="tr-TR" sz="2400" dirty="0" err="1">
                <a:solidFill>
                  <a:srgbClr val="3F3F46"/>
                </a:solidFill>
                <a:latin typeface="Open Sans" panose="020B0606030504020204" pitchFamily="34" charset="0"/>
                <a:ea typeface="Times New Roman" panose="02020603050405020304" pitchFamily="18" charset="0"/>
              </a:rPr>
              <a:t>Mebbis</a:t>
            </a:r>
            <a:r>
              <a:rPr lang="tr-TR" sz="2400" dirty="0">
                <a:solidFill>
                  <a:srgbClr val="3F3F46"/>
                </a:solidFill>
                <a:latin typeface="Open Sans" panose="020B0606030504020204" pitchFamily="34" charset="0"/>
                <a:ea typeface="Times New Roman" panose="02020603050405020304" pitchFamily="18" charset="0"/>
              </a:rPr>
              <a:t> ekran görüntüsü veya Görev Yeri Belgesi. Görev Yeri Belgesi’ne e-devletinizden ulaşabilirsiniz.</a:t>
            </a:r>
          </a:p>
          <a:p>
            <a:endParaRPr lang="tr-TR" sz="2400" dirty="0">
              <a:solidFill>
                <a:srgbClr val="3F3F46"/>
              </a:solidFill>
              <a:effectLst/>
              <a:latin typeface="Open Sans" panose="020B0606030504020204" pitchFamily="34" charset="0"/>
              <a:ea typeface="Times New Roman" panose="02020603050405020304" pitchFamily="18" charset="0"/>
            </a:endParaRPr>
          </a:p>
          <a:p>
            <a:r>
              <a:rPr lang="tr-TR" sz="2400" dirty="0">
                <a:solidFill>
                  <a:srgbClr val="3F3F46"/>
                </a:solidFill>
                <a:latin typeface="Open Sans" panose="020B0606030504020204" pitchFamily="34" charset="0"/>
                <a:ea typeface="Times New Roman" panose="02020603050405020304" pitchFamily="18" charset="0"/>
              </a:rPr>
              <a:t>Birkaç gün içinde girdiğiniz e-posta adresine onay postası gelecektir. Bu aşamadan sonra </a:t>
            </a:r>
            <a:r>
              <a:rPr lang="tr-TR" sz="2400" dirty="0" err="1">
                <a:solidFill>
                  <a:srgbClr val="3F3F46"/>
                </a:solidFill>
                <a:latin typeface="Open Sans" panose="020B0606030504020204" pitchFamily="34" charset="0"/>
                <a:ea typeface="Times New Roman" panose="02020603050405020304" pitchFamily="18" charset="0"/>
              </a:rPr>
              <a:t>Canva’yı</a:t>
            </a:r>
            <a:r>
              <a:rPr lang="tr-TR" sz="2400" dirty="0">
                <a:solidFill>
                  <a:srgbClr val="3F3F46"/>
                </a:solidFill>
                <a:latin typeface="Open Sans" panose="020B0606030504020204" pitchFamily="34" charset="0"/>
                <a:ea typeface="Times New Roman" panose="02020603050405020304" pitchFamily="18" charset="0"/>
              </a:rPr>
              <a:t> ücretsiz olarak tüm özellikleri ile kullanabilirsiniz.</a:t>
            </a:r>
            <a:endParaRPr lang="tr-TR" sz="2400" dirty="0">
              <a:effectLst/>
              <a:latin typeface="Times New Roman" panose="02020603050405020304" pitchFamily="18" charset="0"/>
              <a:ea typeface="Times New Roman" panose="02020603050405020304" pitchFamily="18" charset="0"/>
            </a:endParaRPr>
          </a:p>
          <a:p>
            <a:endParaRPr lang="tr-TR" sz="2800" dirty="0"/>
          </a:p>
        </p:txBody>
      </p:sp>
    </p:spTree>
    <p:extLst>
      <p:ext uri="{BB962C8B-B14F-4D97-AF65-F5344CB8AC3E}">
        <p14:creationId xmlns:p14="http://schemas.microsoft.com/office/powerpoint/2010/main" val="1403496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E8EDEB6A-4290-2E76-0BF1-092D2251CD3D}"/>
              </a:ext>
            </a:extLst>
          </p:cNvPr>
          <p:cNvSpPr txBox="1"/>
          <p:nvPr/>
        </p:nvSpPr>
        <p:spPr>
          <a:xfrm>
            <a:off x="2378869" y="264825"/>
            <a:ext cx="6465094" cy="584775"/>
          </a:xfrm>
          <a:prstGeom prst="rect">
            <a:avLst/>
          </a:prstGeom>
          <a:noFill/>
        </p:spPr>
        <p:txBody>
          <a:bodyPr wrap="square" rtlCol="0">
            <a:spAutoFit/>
          </a:bodyPr>
          <a:lstStyle/>
          <a:p>
            <a:pPr algn="ctr"/>
            <a:r>
              <a:rPr lang="tr-TR" sz="3200" b="1" dirty="0">
                <a:solidFill>
                  <a:srgbClr val="FF0000"/>
                </a:solidFill>
              </a:rPr>
              <a:t>DİJİTAL İÇERİK KAVRAMI</a:t>
            </a:r>
          </a:p>
        </p:txBody>
      </p:sp>
      <p:sp>
        <p:nvSpPr>
          <p:cNvPr id="5" name="Metin kutusu 4">
            <a:extLst>
              <a:ext uri="{FF2B5EF4-FFF2-40B4-BE49-F238E27FC236}">
                <a16:creationId xmlns:a16="http://schemas.microsoft.com/office/drawing/2014/main" id="{57169545-A9BA-A8C8-F0C6-30A4C8D737BE}"/>
              </a:ext>
            </a:extLst>
          </p:cNvPr>
          <p:cNvSpPr txBox="1"/>
          <p:nvPr/>
        </p:nvSpPr>
        <p:spPr>
          <a:xfrm>
            <a:off x="742950" y="1005572"/>
            <a:ext cx="10286999" cy="5078313"/>
          </a:xfrm>
          <a:prstGeom prst="rect">
            <a:avLst/>
          </a:prstGeom>
          <a:noFill/>
        </p:spPr>
        <p:txBody>
          <a:bodyPr wrap="square">
            <a:spAutoFit/>
          </a:bodyPr>
          <a:lstStyle/>
          <a:p>
            <a:r>
              <a:rPr lang="tr-TR" sz="3600" dirty="0">
                <a:solidFill>
                  <a:srgbClr val="FF0000"/>
                </a:solidFill>
              </a:rPr>
              <a:t>Dijital İçerik Nedir? </a:t>
            </a:r>
          </a:p>
          <a:p>
            <a:endParaRPr lang="tr-TR" sz="3600" dirty="0"/>
          </a:p>
          <a:p>
            <a:r>
              <a:rPr lang="tr-TR" sz="3600" dirty="0"/>
              <a:t>Dijital içerik, bilgisayarlar, tabletler ve akıllı telefonlar gibi dijital cihazlarda görüntülenebilen ve kullanılabilen içeriktir. Metin, görsel, video, ses ve animasyon gibi farklı formatlarda olabilir. </a:t>
            </a:r>
          </a:p>
          <a:p>
            <a:endParaRPr lang="tr-TR" sz="3600" dirty="0"/>
          </a:p>
          <a:p>
            <a:r>
              <a:rPr lang="tr-TR" sz="3600" dirty="0"/>
              <a:t>Dijital içerik, internet, sosyal medya, e-posta ve mobil uygulamalar gibi dijital kanallar aracılığıyla dağıtılır.</a:t>
            </a:r>
          </a:p>
        </p:txBody>
      </p:sp>
    </p:spTree>
    <p:extLst>
      <p:ext uri="{BB962C8B-B14F-4D97-AF65-F5344CB8AC3E}">
        <p14:creationId xmlns:p14="http://schemas.microsoft.com/office/powerpoint/2010/main" val="544808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2689D-E0DF-447A-8590-C7C0D33FBE04}"/>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ED22B0E1-EBB2-91F6-6A8E-CA9D6C5AA26A}"/>
              </a:ext>
            </a:extLst>
          </p:cNvPr>
          <p:cNvSpPr txBox="1"/>
          <p:nvPr/>
        </p:nvSpPr>
        <p:spPr>
          <a:xfrm>
            <a:off x="500062" y="184041"/>
            <a:ext cx="10286999" cy="6955750"/>
          </a:xfrm>
          <a:prstGeom prst="rect">
            <a:avLst/>
          </a:prstGeom>
          <a:noFill/>
        </p:spPr>
        <p:txBody>
          <a:bodyPr wrap="square">
            <a:spAutoFit/>
          </a:bodyPr>
          <a:lstStyle/>
          <a:p>
            <a:r>
              <a:rPr lang="tr-TR" sz="2200" b="1" i="0" u="none" strike="noStrike" baseline="0" dirty="0">
                <a:solidFill>
                  <a:srgbClr val="FF0000"/>
                </a:solidFill>
                <a:latin typeface="Arial" panose="020B0604020202020204" pitchFamily="34" charset="0"/>
              </a:rPr>
              <a:t>Dijital İçerik Üretiminin Eğitim İçin Önemi </a:t>
            </a:r>
          </a:p>
          <a:p>
            <a:endParaRPr lang="tr-TR" sz="2200" b="0" i="0" u="none" strike="noStrike" baseline="0" dirty="0">
              <a:solidFill>
                <a:srgbClr val="FF0000"/>
              </a:solidFill>
              <a:latin typeface="Arial" panose="020B0604020202020204" pitchFamily="34" charset="0"/>
            </a:endParaRPr>
          </a:p>
          <a:p>
            <a:r>
              <a:rPr lang="tr-TR" sz="2200" b="0" i="0" u="none" strike="noStrike" baseline="0" dirty="0">
                <a:solidFill>
                  <a:srgbClr val="1F1F1F"/>
                </a:solidFill>
                <a:latin typeface="Arial" panose="020B0604020202020204" pitchFamily="34" charset="0"/>
              </a:rPr>
              <a:t>Dijital içerik üretimi, günümüzde eğitim alanında giderek daha önemli hale gelmektedir. Dijital içerik, öğrencilerin öğrenmesini daha etkili ve ilgi çekici hale getirebilir. </a:t>
            </a:r>
            <a:endParaRPr lang="tr-TR" sz="2200" dirty="0">
              <a:solidFill>
                <a:srgbClr val="1F1F1F"/>
              </a:solidFill>
              <a:latin typeface="Arial" panose="020B0604020202020204" pitchFamily="34" charset="0"/>
            </a:endParaRPr>
          </a:p>
          <a:p>
            <a:pPr algn="l"/>
            <a:endParaRPr lang="tr-TR" sz="1800" b="0" i="0" u="none" strike="noStrike" baseline="0" dirty="0">
              <a:solidFill>
                <a:srgbClr val="000000"/>
              </a:solidFill>
              <a:latin typeface="Arial" panose="020B0604020202020204" pitchFamily="34" charset="0"/>
            </a:endParaRPr>
          </a:p>
          <a:p>
            <a:r>
              <a:rPr lang="tr-TR" sz="2200" b="0" i="0" u="none" strike="noStrike" baseline="0" dirty="0">
                <a:solidFill>
                  <a:srgbClr val="000000"/>
                </a:solidFill>
                <a:latin typeface="Arial" panose="020B0604020202020204" pitchFamily="34" charset="0"/>
              </a:rPr>
              <a:t> </a:t>
            </a:r>
            <a:r>
              <a:rPr lang="tr-TR" sz="2200" b="0" i="0" u="none" strike="noStrike" baseline="0" dirty="0">
                <a:solidFill>
                  <a:srgbClr val="1F1F1F"/>
                </a:solidFill>
                <a:latin typeface="Arial" panose="020B0604020202020204" pitchFamily="34" charset="0"/>
              </a:rPr>
              <a:t>Dijital içerik üretiminin eğitim için önemi şu şekildedir: </a:t>
            </a:r>
          </a:p>
          <a:p>
            <a:endParaRPr lang="tr-TR" sz="2200" b="0" i="0" u="none" strike="noStrike" baseline="0" dirty="0">
              <a:solidFill>
                <a:srgbClr val="1F1F1F"/>
              </a:solidFill>
              <a:latin typeface="Arial" panose="020B0604020202020204" pitchFamily="34" charset="0"/>
            </a:endParaRPr>
          </a:p>
          <a:p>
            <a:r>
              <a:rPr lang="tr-TR" sz="2200" b="0" i="0" u="none" strike="noStrike" baseline="0" dirty="0">
                <a:solidFill>
                  <a:srgbClr val="1F1F1F"/>
                </a:solidFill>
                <a:latin typeface="Arial" panose="020B0604020202020204" pitchFamily="34" charset="0"/>
              </a:rPr>
              <a:t>• </a:t>
            </a:r>
            <a:r>
              <a:rPr lang="tr-TR" sz="2200" b="1" i="1" u="none" strike="noStrike" baseline="0" dirty="0">
                <a:solidFill>
                  <a:srgbClr val="1F1F1F"/>
                </a:solidFill>
                <a:latin typeface="Arial" panose="020B0604020202020204" pitchFamily="34" charset="0"/>
              </a:rPr>
              <a:t>Öğrenme sürecini kişiselleştirebilir: </a:t>
            </a:r>
            <a:r>
              <a:rPr lang="tr-TR" sz="2200" b="0" i="0" u="none" strike="noStrike" baseline="0" dirty="0">
                <a:solidFill>
                  <a:srgbClr val="1F1F1F"/>
                </a:solidFill>
                <a:latin typeface="Arial" panose="020B0604020202020204" pitchFamily="34" charset="0"/>
              </a:rPr>
              <a:t>Dijital içerik, öğrencilerin ilgi alanlarına ve ihtiyaçlarına göre uyarlanabilir. Bu, öğrencilerin öğrenme sürecinin daha verimli olmasını sağlar. </a:t>
            </a:r>
            <a:endParaRPr lang="tr-TR" sz="2200" b="0" i="0" u="none" strike="noStrike" baseline="0" dirty="0">
              <a:solidFill>
                <a:srgbClr val="000000"/>
              </a:solidFill>
              <a:latin typeface="Arial" panose="020B0604020202020204" pitchFamily="34" charset="0"/>
            </a:endParaRPr>
          </a:p>
          <a:p>
            <a:r>
              <a:rPr lang="tr-TR" sz="2200" b="0" i="0" u="none" strike="noStrike" baseline="0" dirty="0">
                <a:solidFill>
                  <a:srgbClr val="1F1F1F"/>
                </a:solidFill>
                <a:latin typeface="Arial" panose="020B0604020202020204" pitchFamily="34" charset="0"/>
              </a:rPr>
              <a:t>Dijital içerik üretiminin eğitim için önemi </a:t>
            </a:r>
          </a:p>
          <a:p>
            <a:r>
              <a:rPr lang="tr-TR" sz="2200" b="0" i="0" u="none" strike="noStrike" baseline="0" dirty="0">
                <a:solidFill>
                  <a:srgbClr val="1F1F1F"/>
                </a:solidFill>
                <a:latin typeface="Arial" panose="020B0604020202020204" pitchFamily="34" charset="0"/>
              </a:rPr>
              <a:t>• </a:t>
            </a:r>
            <a:r>
              <a:rPr lang="tr-TR" sz="2200" b="1" i="1" u="none" strike="noStrike" baseline="0" dirty="0">
                <a:solidFill>
                  <a:srgbClr val="1F1F1F"/>
                </a:solidFill>
                <a:latin typeface="Arial" panose="020B0604020202020204" pitchFamily="34" charset="0"/>
              </a:rPr>
              <a:t>Öğrenme deneyimini daha ilgi çekici hale getirebilir: </a:t>
            </a:r>
            <a:r>
              <a:rPr lang="tr-TR" sz="2200" b="0" i="0" u="none" strike="noStrike" baseline="0" dirty="0">
                <a:solidFill>
                  <a:srgbClr val="1F1F1F"/>
                </a:solidFill>
                <a:latin typeface="Arial" panose="020B0604020202020204" pitchFamily="34" charset="0"/>
              </a:rPr>
              <a:t>Dijital içerik, videolar, animasyonlar ve diğer görsel-işitsel unsurlar gibi çeşitli formatlarda olabilir. Bu, öğrencilerin öğrenme deneyimini daha ilgi çekici ve eğlenceli hale getirir. </a:t>
            </a:r>
            <a:endParaRPr lang="tr-TR" sz="2200" b="0" i="0" u="none" strike="noStrike" baseline="0" dirty="0">
              <a:solidFill>
                <a:srgbClr val="000000"/>
              </a:solidFill>
              <a:latin typeface="Arial" panose="020B0604020202020204" pitchFamily="34" charset="0"/>
            </a:endParaRPr>
          </a:p>
          <a:p>
            <a:r>
              <a:rPr lang="tr-TR" sz="2200" b="0" i="0" u="none" strike="noStrike" baseline="0" dirty="0">
                <a:solidFill>
                  <a:srgbClr val="1F1F1F"/>
                </a:solidFill>
                <a:latin typeface="Arial" panose="020B0604020202020204" pitchFamily="34" charset="0"/>
              </a:rPr>
              <a:t>• </a:t>
            </a:r>
            <a:r>
              <a:rPr lang="tr-TR" sz="2200" b="1" i="1" u="none" strike="noStrike" baseline="0" dirty="0">
                <a:solidFill>
                  <a:srgbClr val="1F1F1F"/>
                </a:solidFill>
                <a:latin typeface="Arial" panose="020B0604020202020204" pitchFamily="34" charset="0"/>
              </a:rPr>
              <a:t>Öğrencilerin eleştirel düşünme ve problem çözme becerilerini geliştirebilir: </a:t>
            </a:r>
            <a:r>
              <a:rPr lang="tr-TR" sz="2200" b="0" i="0" u="none" strike="noStrike" baseline="0" dirty="0">
                <a:solidFill>
                  <a:srgbClr val="1F1F1F"/>
                </a:solidFill>
                <a:latin typeface="Arial" panose="020B0604020202020204" pitchFamily="34" charset="0"/>
              </a:rPr>
              <a:t>Dijital içerik, öğrencilerin farklı bakış açılarını değerlendirmelerini ve eleştirel düşünme becerilerini geliştirmelerini sağlayabilir. Bu, öğrencilerin problem çözme becerilerini de geliştirebilir. </a:t>
            </a:r>
            <a:endParaRPr lang="tr-TR" sz="2200" b="0" i="0" u="none" strike="noStrike" baseline="0" dirty="0">
              <a:solidFill>
                <a:srgbClr val="000000"/>
              </a:solidFill>
              <a:latin typeface="Arial" panose="020B0604020202020204" pitchFamily="34" charset="0"/>
            </a:endParaRPr>
          </a:p>
          <a:p>
            <a:endParaRPr lang="tr-TR" sz="32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192511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94707-C087-E3CA-1C10-F2B6424429F6}"/>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61F3F5A6-D148-942F-2C5F-87C66C0C455F}"/>
              </a:ext>
            </a:extLst>
          </p:cNvPr>
          <p:cNvSpPr txBox="1"/>
          <p:nvPr/>
        </p:nvSpPr>
        <p:spPr>
          <a:xfrm>
            <a:off x="500062" y="184041"/>
            <a:ext cx="10286999" cy="6109365"/>
          </a:xfrm>
          <a:prstGeom prst="rect">
            <a:avLst/>
          </a:prstGeom>
          <a:noFill/>
        </p:spPr>
        <p:txBody>
          <a:bodyPr wrap="square">
            <a:spAutoFit/>
          </a:bodyPr>
          <a:lstStyle/>
          <a:p>
            <a:r>
              <a:rPr lang="tr-TR" sz="2300" b="0" i="0" u="none" strike="noStrike" baseline="0" dirty="0">
                <a:solidFill>
                  <a:srgbClr val="1F1F1F"/>
                </a:solidFill>
                <a:latin typeface="Arial" panose="020B0604020202020204" pitchFamily="34" charset="0"/>
              </a:rPr>
              <a:t>Dijital içerik üretimi, eğitim alanında aşağıdaki şekillerde kullanılabilir: </a:t>
            </a:r>
          </a:p>
          <a:p>
            <a:endParaRPr lang="tr-TR" sz="2300" b="0" i="0" u="none" strike="noStrike" baseline="0" dirty="0">
              <a:solidFill>
                <a:srgbClr val="1F1F1F"/>
              </a:solidFill>
              <a:latin typeface="Arial" panose="020B0604020202020204" pitchFamily="34" charset="0"/>
            </a:endParaRPr>
          </a:p>
          <a:p>
            <a:r>
              <a:rPr lang="tr-TR" sz="2300" b="0" i="0" u="none" strike="noStrike" baseline="0" dirty="0">
                <a:solidFill>
                  <a:srgbClr val="1F1F1F"/>
                </a:solidFill>
                <a:latin typeface="Arial" panose="020B0604020202020204" pitchFamily="34" charset="0"/>
              </a:rPr>
              <a:t>• </a:t>
            </a:r>
            <a:r>
              <a:rPr lang="tr-TR" sz="2300" b="1" i="1" u="none" strike="noStrike" baseline="0" dirty="0">
                <a:solidFill>
                  <a:srgbClr val="1F1F1F"/>
                </a:solidFill>
                <a:latin typeface="Arial" panose="020B0604020202020204" pitchFamily="34" charset="0"/>
              </a:rPr>
              <a:t>Eğitim amaçlı web siteleri ve uygulamalar oluşturmak için kullanılabilir: </a:t>
            </a:r>
            <a:r>
              <a:rPr lang="tr-TR" sz="2300" b="0" i="0" u="none" strike="noStrike" baseline="0" dirty="0">
                <a:solidFill>
                  <a:srgbClr val="1F1F1F"/>
                </a:solidFill>
                <a:latin typeface="Arial" panose="020B0604020202020204" pitchFamily="34" charset="0"/>
              </a:rPr>
              <a:t>Dijital içerik, öğrencilerin öğrenmelerini desteklemek için eğitim amaçlı web siteleri ve uygulamalar oluşturmak için kullanılabilir. Bu siteler ve uygulamalar, videolar, animasyonlar, interaktif etkinlikler ve diğer dijital içerikler içerebilir. </a:t>
            </a:r>
            <a:endParaRPr lang="tr-TR" sz="2300" b="0" i="0" u="none" strike="noStrike" baseline="0" dirty="0">
              <a:solidFill>
                <a:srgbClr val="000000"/>
              </a:solidFill>
              <a:latin typeface="Arial" panose="020B0604020202020204" pitchFamily="34" charset="0"/>
            </a:endParaRPr>
          </a:p>
          <a:p>
            <a:r>
              <a:rPr lang="tr-TR" sz="2300" b="0" i="0" u="none" strike="noStrike" baseline="0" dirty="0">
                <a:solidFill>
                  <a:srgbClr val="1F1F1F"/>
                </a:solidFill>
                <a:latin typeface="Arial" panose="020B0604020202020204" pitchFamily="34" charset="0"/>
              </a:rPr>
              <a:t>• </a:t>
            </a:r>
            <a:r>
              <a:rPr lang="tr-TR" sz="2300" b="1" i="1" u="none" strike="noStrike" baseline="0" dirty="0">
                <a:solidFill>
                  <a:srgbClr val="1F1F1F"/>
                </a:solidFill>
                <a:latin typeface="Arial" panose="020B0604020202020204" pitchFamily="34" charset="0"/>
              </a:rPr>
              <a:t>Eğitim materyalleri oluşturmak için kullanılabilir: </a:t>
            </a:r>
            <a:r>
              <a:rPr lang="tr-TR" sz="2300" b="0" i="0" u="none" strike="noStrike" baseline="0" dirty="0">
                <a:solidFill>
                  <a:srgbClr val="1F1F1F"/>
                </a:solidFill>
                <a:latin typeface="Arial" panose="020B0604020202020204" pitchFamily="34" charset="0"/>
              </a:rPr>
              <a:t>Dijital içerik, ders notları, sunumlar, testler ve diğer eğitim materyalleri oluşturmak için kullanılabilir. Bu materyaller, öğrencilerin öğrenmelerini desteklemek için dijital ortamlarda sunulabilir. </a:t>
            </a:r>
            <a:endParaRPr lang="tr-TR" sz="2300" b="0" i="0" u="none" strike="noStrike" baseline="0" dirty="0">
              <a:solidFill>
                <a:srgbClr val="000000"/>
              </a:solidFill>
              <a:latin typeface="Arial" panose="020B0604020202020204" pitchFamily="34" charset="0"/>
            </a:endParaRPr>
          </a:p>
          <a:p>
            <a:r>
              <a:rPr lang="tr-TR" sz="2300" b="0" i="0" u="none" strike="noStrike" baseline="0" dirty="0">
                <a:solidFill>
                  <a:srgbClr val="1F1F1F"/>
                </a:solidFill>
                <a:latin typeface="Arial" panose="020B0604020202020204" pitchFamily="34" charset="0"/>
              </a:rPr>
              <a:t>• </a:t>
            </a:r>
            <a:r>
              <a:rPr lang="tr-TR" sz="2300" b="1" i="1" u="none" strike="noStrike" baseline="0" dirty="0">
                <a:solidFill>
                  <a:srgbClr val="1F1F1F"/>
                </a:solidFill>
                <a:latin typeface="Arial" panose="020B0604020202020204" pitchFamily="34" charset="0"/>
              </a:rPr>
              <a:t>Eğitim etkinlikleri düzenlemek için kullanılabilir: </a:t>
            </a:r>
            <a:r>
              <a:rPr lang="tr-TR" sz="2300" b="0" i="0" u="none" strike="noStrike" baseline="0" dirty="0">
                <a:solidFill>
                  <a:srgbClr val="1F1F1F"/>
                </a:solidFill>
                <a:latin typeface="Arial" panose="020B0604020202020204" pitchFamily="34" charset="0"/>
              </a:rPr>
              <a:t>Dijital içerik, çevrimiçi dersler, webinarlar, çevrimiçi forumlar ve diğer eğitim etkinlikleri düzenlemek için kullanılabilir. Bu etkinlikler, öğrencilerin öğrenmelerini desteklemek için dijital ortamlarda düzenlenebilir. </a:t>
            </a:r>
          </a:p>
          <a:p>
            <a:endParaRPr lang="tr-TR" sz="2300" b="0" i="0" u="none" strike="noStrike" baseline="0" dirty="0">
              <a:solidFill>
                <a:srgbClr val="000000"/>
              </a:solidFill>
              <a:latin typeface="Arial" panose="020B0604020202020204" pitchFamily="34" charset="0"/>
            </a:endParaRPr>
          </a:p>
          <a:p>
            <a:r>
              <a:rPr lang="tr-TR" sz="2300" b="0" i="0" u="none" strike="noStrike" baseline="0" dirty="0">
                <a:solidFill>
                  <a:srgbClr val="1F1F1F"/>
                </a:solidFill>
                <a:latin typeface="Arial" panose="020B0604020202020204" pitchFamily="34" charset="0"/>
              </a:rPr>
              <a:t>Dijital içerik üretimi, eğitim alanındaki öğrencilerin öğrenmelerini daha etkili ve ilgi çekici hale getirme potansiyeline sahiptir. </a:t>
            </a:r>
            <a:endParaRPr lang="tr-TR" sz="23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935460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D46E5-782E-3A0A-A994-FF6F411B9A2F}"/>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D2566A28-5EB7-3F4E-68CD-DD189936BA0A}"/>
              </a:ext>
            </a:extLst>
          </p:cNvPr>
          <p:cNvSpPr txBox="1"/>
          <p:nvPr/>
        </p:nvSpPr>
        <p:spPr>
          <a:xfrm>
            <a:off x="500062" y="184041"/>
            <a:ext cx="10286999" cy="5478423"/>
          </a:xfrm>
          <a:prstGeom prst="rect">
            <a:avLst/>
          </a:prstGeom>
          <a:noFill/>
        </p:spPr>
        <p:txBody>
          <a:bodyPr wrap="square">
            <a:spAutoFit/>
          </a:bodyPr>
          <a:lstStyle/>
          <a:p>
            <a:pPr algn="ctr"/>
            <a:r>
              <a:rPr lang="tr-TR" sz="2500" b="1" i="0" u="none" strike="noStrike" baseline="0" dirty="0">
                <a:solidFill>
                  <a:srgbClr val="FF0000"/>
                </a:solidFill>
                <a:latin typeface="Arial" panose="020B0604020202020204" pitchFamily="34" charset="0"/>
              </a:rPr>
              <a:t>DİJİTAL İÇERİK ÜRETİM ARAÇLARI </a:t>
            </a:r>
          </a:p>
          <a:p>
            <a:endParaRPr lang="tr-TR" sz="2500" b="0" i="0" u="none" strike="noStrike" baseline="0" dirty="0">
              <a:solidFill>
                <a:srgbClr val="1F1F1F"/>
              </a:solidFill>
              <a:latin typeface="Arial" panose="020B0604020202020204" pitchFamily="34" charset="0"/>
            </a:endParaRPr>
          </a:p>
          <a:p>
            <a:r>
              <a:rPr lang="tr-TR" sz="2500" b="0" i="0" u="none" strike="noStrike" baseline="0" dirty="0">
                <a:solidFill>
                  <a:srgbClr val="1F1F1F"/>
                </a:solidFill>
                <a:latin typeface="Arial" panose="020B0604020202020204" pitchFamily="34" charset="0"/>
              </a:rPr>
              <a:t>Dijital içerik üretimi için kullanılabilecek birçok araç bulunmaktadır. Bu araçlar, dijital içerik türlerine ve ihtiyaçlarına göre seçilebilir. </a:t>
            </a:r>
            <a:endParaRPr lang="tr-TR" sz="2500" b="0" i="0" u="none" strike="noStrike" baseline="0" dirty="0">
              <a:solidFill>
                <a:srgbClr val="000000"/>
              </a:solidFill>
              <a:latin typeface="Arial" panose="020B0604020202020204" pitchFamily="34" charset="0"/>
            </a:endParaRPr>
          </a:p>
          <a:p>
            <a:r>
              <a:rPr lang="tr-TR" sz="2500" b="0" i="0" u="none" strike="noStrike" baseline="0" dirty="0">
                <a:solidFill>
                  <a:srgbClr val="1F1F1F"/>
                </a:solidFill>
                <a:latin typeface="Arial" panose="020B0604020202020204" pitchFamily="34" charset="0"/>
              </a:rPr>
              <a:t>En yaygın dijital içerik üretim araçları şunlardır: </a:t>
            </a:r>
          </a:p>
          <a:p>
            <a:endParaRPr lang="tr-TR" sz="2500" b="0" i="0" u="none" strike="noStrike" baseline="0" dirty="0">
              <a:solidFill>
                <a:srgbClr val="1F1F1F"/>
              </a:solidFill>
              <a:latin typeface="Arial" panose="020B0604020202020204" pitchFamily="34" charset="0"/>
            </a:endParaRPr>
          </a:p>
          <a:p>
            <a:r>
              <a:rPr lang="tr-TR" sz="2500" b="0" i="0" u="none" strike="noStrike" baseline="0" dirty="0">
                <a:solidFill>
                  <a:srgbClr val="1F1F1F"/>
                </a:solidFill>
                <a:latin typeface="Arial" panose="020B0604020202020204" pitchFamily="34" charset="0"/>
              </a:rPr>
              <a:t>• </a:t>
            </a:r>
            <a:r>
              <a:rPr lang="tr-TR" sz="2500" b="1" i="1" u="none" strike="noStrike" baseline="0" dirty="0">
                <a:solidFill>
                  <a:srgbClr val="1F1F1F"/>
                </a:solidFill>
                <a:latin typeface="Arial" panose="020B0604020202020204" pitchFamily="34" charset="0"/>
              </a:rPr>
              <a:t>Metin oluşturma araçları</a:t>
            </a:r>
            <a:r>
              <a:rPr lang="tr-TR" sz="2500" b="0" i="1" u="none" strike="noStrike" baseline="0" dirty="0">
                <a:solidFill>
                  <a:srgbClr val="1F1F1F"/>
                </a:solidFill>
                <a:latin typeface="Arial" panose="020B0604020202020204" pitchFamily="34" charset="0"/>
              </a:rPr>
              <a:t>: </a:t>
            </a:r>
            <a:r>
              <a:rPr lang="tr-TR" sz="2500" b="0" i="0" u="none" strike="noStrike" baseline="0" dirty="0">
                <a:solidFill>
                  <a:srgbClr val="1F1F1F"/>
                </a:solidFill>
                <a:latin typeface="Arial" panose="020B0604020202020204" pitchFamily="34" charset="0"/>
              </a:rPr>
              <a:t>Microsoft Word, Google </a:t>
            </a:r>
            <a:r>
              <a:rPr lang="tr-TR" sz="2500" b="0" i="0" u="none" strike="noStrike" baseline="0" dirty="0" err="1">
                <a:solidFill>
                  <a:srgbClr val="1F1F1F"/>
                </a:solidFill>
                <a:latin typeface="Arial" panose="020B0604020202020204" pitchFamily="34" charset="0"/>
              </a:rPr>
              <a:t>Docs</a:t>
            </a:r>
            <a:r>
              <a:rPr lang="tr-TR" sz="2500" b="0" i="0" u="none" strike="noStrike" baseline="0" dirty="0">
                <a:solidFill>
                  <a:srgbClr val="1F1F1F"/>
                </a:solidFill>
                <a:latin typeface="Arial" panose="020B0604020202020204" pitchFamily="34" charset="0"/>
              </a:rPr>
              <a:t>, WordPress vb. </a:t>
            </a:r>
            <a:endParaRPr lang="tr-TR" sz="2500" b="0" i="0" u="none" strike="noStrike" baseline="0" dirty="0">
              <a:solidFill>
                <a:srgbClr val="000000"/>
              </a:solidFill>
              <a:latin typeface="Arial" panose="020B0604020202020204" pitchFamily="34" charset="0"/>
            </a:endParaRPr>
          </a:p>
          <a:p>
            <a:r>
              <a:rPr lang="tr-TR" sz="2500" b="0" i="0" u="none" strike="noStrike" baseline="0" dirty="0">
                <a:solidFill>
                  <a:srgbClr val="1F1F1F"/>
                </a:solidFill>
                <a:latin typeface="Arial" panose="020B0604020202020204" pitchFamily="34" charset="0"/>
              </a:rPr>
              <a:t>• </a:t>
            </a:r>
            <a:r>
              <a:rPr lang="tr-TR" sz="2500" b="1" i="1" u="none" strike="noStrike" baseline="0" dirty="0">
                <a:solidFill>
                  <a:srgbClr val="1F1F1F"/>
                </a:solidFill>
                <a:latin typeface="Arial" panose="020B0604020202020204" pitchFamily="34" charset="0"/>
              </a:rPr>
              <a:t>Görsel oluşturma araçları: </a:t>
            </a:r>
            <a:r>
              <a:rPr lang="tr-TR" sz="2500" b="0" i="0" u="none" strike="noStrike" baseline="0" dirty="0">
                <a:solidFill>
                  <a:srgbClr val="1F1F1F"/>
                </a:solidFill>
                <a:latin typeface="Arial" panose="020B0604020202020204" pitchFamily="34" charset="0"/>
              </a:rPr>
              <a:t>Adobe Photoshop, </a:t>
            </a:r>
            <a:r>
              <a:rPr lang="tr-TR" sz="2500" b="0" i="0" u="none" strike="noStrike" baseline="0" dirty="0" err="1">
                <a:solidFill>
                  <a:srgbClr val="1F1F1F"/>
                </a:solidFill>
                <a:latin typeface="Arial" panose="020B0604020202020204" pitchFamily="34" charset="0"/>
              </a:rPr>
              <a:t>Canva</a:t>
            </a:r>
            <a:r>
              <a:rPr lang="tr-TR" sz="2500" b="0" i="0" u="none" strike="noStrike" baseline="0" dirty="0">
                <a:solidFill>
                  <a:srgbClr val="1F1F1F"/>
                </a:solidFill>
                <a:latin typeface="Arial" panose="020B0604020202020204" pitchFamily="34" charset="0"/>
              </a:rPr>
              <a:t>, GIMP vb. </a:t>
            </a:r>
            <a:endParaRPr lang="tr-TR" sz="2500" b="0" i="0" u="none" strike="noStrike" baseline="0" dirty="0">
              <a:solidFill>
                <a:srgbClr val="000000"/>
              </a:solidFill>
              <a:latin typeface="Arial" panose="020B0604020202020204" pitchFamily="34" charset="0"/>
            </a:endParaRPr>
          </a:p>
          <a:p>
            <a:r>
              <a:rPr lang="tr-TR" sz="2500" b="0" i="0" u="none" strike="noStrike" baseline="0" dirty="0">
                <a:solidFill>
                  <a:srgbClr val="1F1F1F"/>
                </a:solidFill>
                <a:latin typeface="Arial" panose="020B0604020202020204" pitchFamily="34" charset="0"/>
              </a:rPr>
              <a:t>• </a:t>
            </a:r>
            <a:r>
              <a:rPr lang="tr-TR" sz="2500" b="1" i="1" u="none" strike="noStrike" baseline="0" dirty="0">
                <a:solidFill>
                  <a:srgbClr val="1F1F1F"/>
                </a:solidFill>
                <a:latin typeface="Arial" panose="020B0604020202020204" pitchFamily="34" charset="0"/>
              </a:rPr>
              <a:t>Video düzenleme araçları</a:t>
            </a:r>
            <a:r>
              <a:rPr lang="tr-TR" sz="2500" b="0" i="1" u="none" strike="noStrike" baseline="0" dirty="0">
                <a:solidFill>
                  <a:srgbClr val="1F1F1F"/>
                </a:solidFill>
                <a:latin typeface="Arial" panose="020B0604020202020204" pitchFamily="34" charset="0"/>
              </a:rPr>
              <a:t>: </a:t>
            </a:r>
            <a:r>
              <a:rPr lang="tr-TR" sz="2500" b="0" i="0" u="none" strike="noStrike" baseline="0" dirty="0">
                <a:solidFill>
                  <a:srgbClr val="1F1F1F"/>
                </a:solidFill>
                <a:latin typeface="Arial" panose="020B0604020202020204" pitchFamily="34" charset="0"/>
              </a:rPr>
              <a:t>Adobe </a:t>
            </a:r>
            <a:r>
              <a:rPr lang="tr-TR" sz="2500" b="0" i="0" u="none" strike="noStrike" baseline="0" dirty="0" err="1">
                <a:solidFill>
                  <a:srgbClr val="1F1F1F"/>
                </a:solidFill>
                <a:latin typeface="Arial" panose="020B0604020202020204" pitchFamily="34" charset="0"/>
              </a:rPr>
              <a:t>Premiere</a:t>
            </a:r>
            <a:r>
              <a:rPr lang="tr-TR" sz="2500" b="0" i="0" u="none" strike="noStrike" baseline="0" dirty="0">
                <a:solidFill>
                  <a:srgbClr val="1F1F1F"/>
                </a:solidFill>
                <a:latin typeface="Arial" panose="020B0604020202020204" pitchFamily="34" charset="0"/>
              </a:rPr>
              <a:t> Pro, Final </a:t>
            </a:r>
            <a:r>
              <a:rPr lang="tr-TR" sz="2500" b="0" i="0" u="none" strike="noStrike" baseline="0" dirty="0" err="1">
                <a:solidFill>
                  <a:srgbClr val="1F1F1F"/>
                </a:solidFill>
                <a:latin typeface="Arial" panose="020B0604020202020204" pitchFamily="34" charset="0"/>
              </a:rPr>
              <a:t>Cut</a:t>
            </a:r>
            <a:r>
              <a:rPr lang="tr-TR" sz="2500" b="0" i="0" u="none" strike="noStrike" baseline="0" dirty="0">
                <a:solidFill>
                  <a:srgbClr val="1F1F1F"/>
                </a:solidFill>
                <a:latin typeface="Arial" panose="020B0604020202020204" pitchFamily="34" charset="0"/>
              </a:rPr>
              <a:t> Pro, </a:t>
            </a:r>
            <a:r>
              <a:rPr lang="tr-TR" sz="2500" b="0" i="0" u="none" strike="noStrike" baseline="0" dirty="0" err="1">
                <a:solidFill>
                  <a:srgbClr val="1F1F1F"/>
                </a:solidFill>
                <a:latin typeface="Arial" panose="020B0604020202020204" pitchFamily="34" charset="0"/>
              </a:rPr>
              <a:t>DaVinci</a:t>
            </a:r>
            <a:r>
              <a:rPr lang="tr-TR" sz="2500" b="0" i="0" u="none" strike="noStrike" baseline="0" dirty="0">
                <a:solidFill>
                  <a:srgbClr val="1F1F1F"/>
                </a:solidFill>
                <a:latin typeface="Arial" panose="020B0604020202020204" pitchFamily="34" charset="0"/>
              </a:rPr>
              <a:t> </a:t>
            </a:r>
            <a:r>
              <a:rPr lang="tr-TR" sz="2500" b="0" i="0" u="none" strike="noStrike" baseline="0" dirty="0" err="1">
                <a:solidFill>
                  <a:srgbClr val="1F1F1F"/>
                </a:solidFill>
                <a:latin typeface="Arial" panose="020B0604020202020204" pitchFamily="34" charset="0"/>
              </a:rPr>
              <a:t>Resolve</a:t>
            </a:r>
            <a:r>
              <a:rPr lang="tr-TR" sz="2500" b="0" i="0" u="none" strike="noStrike" baseline="0" dirty="0">
                <a:solidFill>
                  <a:srgbClr val="1F1F1F"/>
                </a:solidFill>
                <a:latin typeface="Arial" panose="020B0604020202020204" pitchFamily="34" charset="0"/>
              </a:rPr>
              <a:t> vb. </a:t>
            </a:r>
            <a:endParaRPr lang="tr-TR" sz="2500" b="0" i="0" u="none" strike="noStrike" baseline="0" dirty="0">
              <a:solidFill>
                <a:srgbClr val="000000"/>
              </a:solidFill>
              <a:latin typeface="Arial" panose="020B0604020202020204" pitchFamily="34" charset="0"/>
            </a:endParaRPr>
          </a:p>
          <a:p>
            <a:r>
              <a:rPr lang="tr-TR" sz="2500" b="0" i="0" u="none" strike="noStrike" baseline="0" dirty="0">
                <a:solidFill>
                  <a:srgbClr val="1F1F1F"/>
                </a:solidFill>
                <a:latin typeface="Arial" panose="020B0604020202020204" pitchFamily="34" charset="0"/>
              </a:rPr>
              <a:t>• </a:t>
            </a:r>
            <a:r>
              <a:rPr lang="tr-TR" sz="2500" b="1" i="1" u="none" strike="noStrike" baseline="0" dirty="0">
                <a:solidFill>
                  <a:srgbClr val="1F1F1F"/>
                </a:solidFill>
                <a:latin typeface="Arial" panose="020B0604020202020204" pitchFamily="34" charset="0"/>
              </a:rPr>
              <a:t>Ses düzenleme araçları: </a:t>
            </a:r>
            <a:r>
              <a:rPr lang="tr-TR" sz="2500" b="0" i="0" u="none" strike="noStrike" baseline="0" dirty="0">
                <a:solidFill>
                  <a:srgbClr val="1F1F1F"/>
                </a:solidFill>
                <a:latin typeface="Arial" panose="020B0604020202020204" pitchFamily="34" charset="0"/>
              </a:rPr>
              <a:t>Adobe </a:t>
            </a:r>
            <a:r>
              <a:rPr lang="tr-TR" sz="2500" b="0" i="0" u="none" strike="noStrike" baseline="0" dirty="0" err="1">
                <a:solidFill>
                  <a:srgbClr val="1F1F1F"/>
                </a:solidFill>
                <a:latin typeface="Arial" panose="020B0604020202020204" pitchFamily="34" charset="0"/>
              </a:rPr>
              <a:t>Audition</a:t>
            </a:r>
            <a:r>
              <a:rPr lang="tr-TR" sz="2500" b="0" i="0" u="none" strike="noStrike" baseline="0" dirty="0">
                <a:solidFill>
                  <a:srgbClr val="1F1F1F"/>
                </a:solidFill>
                <a:latin typeface="Arial" panose="020B0604020202020204" pitchFamily="34" charset="0"/>
              </a:rPr>
              <a:t>, </a:t>
            </a:r>
            <a:r>
              <a:rPr lang="tr-TR" sz="2500" b="0" i="0" u="none" strike="noStrike" baseline="0" dirty="0" err="1">
                <a:solidFill>
                  <a:srgbClr val="1F1F1F"/>
                </a:solidFill>
                <a:latin typeface="Arial" panose="020B0604020202020204" pitchFamily="34" charset="0"/>
              </a:rPr>
              <a:t>Audacity</a:t>
            </a:r>
            <a:r>
              <a:rPr lang="tr-TR" sz="2500" b="0" i="0" u="none" strike="noStrike" baseline="0" dirty="0">
                <a:solidFill>
                  <a:srgbClr val="1F1F1F"/>
                </a:solidFill>
                <a:latin typeface="Arial" panose="020B0604020202020204" pitchFamily="34" charset="0"/>
              </a:rPr>
              <a:t>, </a:t>
            </a:r>
            <a:r>
              <a:rPr lang="tr-TR" sz="2500" b="0" i="0" u="none" strike="noStrike" baseline="0" dirty="0" err="1">
                <a:solidFill>
                  <a:srgbClr val="1F1F1F"/>
                </a:solidFill>
                <a:latin typeface="Arial" panose="020B0604020202020204" pitchFamily="34" charset="0"/>
              </a:rPr>
              <a:t>GarageBand</a:t>
            </a:r>
            <a:r>
              <a:rPr lang="tr-TR" sz="2500" b="0" i="0" u="none" strike="noStrike" baseline="0" dirty="0">
                <a:solidFill>
                  <a:srgbClr val="1F1F1F"/>
                </a:solidFill>
                <a:latin typeface="Arial" panose="020B0604020202020204" pitchFamily="34" charset="0"/>
              </a:rPr>
              <a:t> vb. </a:t>
            </a:r>
            <a:endParaRPr lang="tr-TR" sz="2500" b="0" i="0" u="none" strike="noStrike" baseline="0" dirty="0">
              <a:solidFill>
                <a:srgbClr val="000000"/>
              </a:solidFill>
              <a:latin typeface="Arial" panose="020B0604020202020204" pitchFamily="34" charset="0"/>
            </a:endParaRPr>
          </a:p>
          <a:p>
            <a:r>
              <a:rPr lang="tr-TR" sz="2500" b="0" i="0" u="none" strike="noStrike" baseline="0" dirty="0">
                <a:solidFill>
                  <a:srgbClr val="1F1F1F"/>
                </a:solidFill>
                <a:latin typeface="Arial" panose="020B0604020202020204" pitchFamily="34" charset="0"/>
              </a:rPr>
              <a:t>• </a:t>
            </a:r>
            <a:r>
              <a:rPr lang="tr-TR" sz="2500" b="1" i="1" u="none" strike="noStrike" baseline="0" dirty="0">
                <a:solidFill>
                  <a:srgbClr val="1F1F1F"/>
                </a:solidFill>
                <a:latin typeface="Arial" panose="020B0604020202020204" pitchFamily="34" charset="0"/>
              </a:rPr>
              <a:t>Animasyon oluşturma araçları: </a:t>
            </a:r>
            <a:r>
              <a:rPr lang="tr-TR" sz="2500" b="0" i="0" u="none" strike="noStrike" baseline="0" dirty="0">
                <a:solidFill>
                  <a:srgbClr val="1F1F1F"/>
                </a:solidFill>
                <a:latin typeface="Arial" panose="020B0604020202020204" pitchFamily="34" charset="0"/>
              </a:rPr>
              <a:t>Adobe </a:t>
            </a:r>
            <a:r>
              <a:rPr lang="tr-TR" sz="2500" b="0" i="0" u="none" strike="noStrike" baseline="0" dirty="0" err="1">
                <a:solidFill>
                  <a:srgbClr val="1F1F1F"/>
                </a:solidFill>
                <a:latin typeface="Arial" panose="020B0604020202020204" pitchFamily="34" charset="0"/>
              </a:rPr>
              <a:t>After</a:t>
            </a:r>
            <a:r>
              <a:rPr lang="tr-TR" sz="2500" b="0" i="0" u="none" strike="noStrike" baseline="0" dirty="0">
                <a:solidFill>
                  <a:srgbClr val="1F1F1F"/>
                </a:solidFill>
                <a:latin typeface="Arial" panose="020B0604020202020204" pitchFamily="34" charset="0"/>
              </a:rPr>
              <a:t> </a:t>
            </a:r>
            <a:r>
              <a:rPr lang="tr-TR" sz="2500" b="0" i="0" u="none" strike="noStrike" baseline="0" dirty="0" err="1">
                <a:solidFill>
                  <a:srgbClr val="1F1F1F"/>
                </a:solidFill>
                <a:latin typeface="Arial" panose="020B0604020202020204" pitchFamily="34" charset="0"/>
              </a:rPr>
              <a:t>Effects</a:t>
            </a:r>
            <a:r>
              <a:rPr lang="tr-TR" sz="2500" b="0" i="0" u="none" strike="noStrike" baseline="0" dirty="0">
                <a:solidFill>
                  <a:srgbClr val="1F1F1F"/>
                </a:solidFill>
                <a:latin typeface="Arial" panose="020B0604020202020204" pitchFamily="34" charset="0"/>
              </a:rPr>
              <a:t>, Blender, </a:t>
            </a:r>
            <a:r>
              <a:rPr lang="tr-TR" sz="2500" b="0" i="0" u="none" strike="noStrike" baseline="0" dirty="0" err="1">
                <a:solidFill>
                  <a:srgbClr val="1F1F1F"/>
                </a:solidFill>
                <a:latin typeface="Arial" panose="020B0604020202020204" pitchFamily="34" charset="0"/>
              </a:rPr>
              <a:t>Cinema</a:t>
            </a:r>
            <a:r>
              <a:rPr lang="tr-TR" sz="2500" b="0" i="0" u="none" strike="noStrike" baseline="0" dirty="0">
                <a:solidFill>
                  <a:srgbClr val="1F1F1F"/>
                </a:solidFill>
                <a:latin typeface="Arial" panose="020B0604020202020204" pitchFamily="34" charset="0"/>
              </a:rPr>
              <a:t> 4D vb. </a:t>
            </a:r>
            <a:endParaRPr lang="tr-TR" sz="25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1447797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6A821-EACF-F116-5F39-3FA541260CCB}"/>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91E977B1-B7CF-4964-081B-F79BE93DC994}"/>
              </a:ext>
            </a:extLst>
          </p:cNvPr>
          <p:cNvSpPr txBox="1"/>
          <p:nvPr/>
        </p:nvSpPr>
        <p:spPr>
          <a:xfrm>
            <a:off x="500062" y="184041"/>
            <a:ext cx="10286999" cy="5216813"/>
          </a:xfrm>
          <a:prstGeom prst="rect">
            <a:avLst/>
          </a:prstGeom>
          <a:noFill/>
        </p:spPr>
        <p:txBody>
          <a:bodyPr wrap="square">
            <a:spAutoFit/>
          </a:bodyPr>
          <a:lstStyle/>
          <a:p>
            <a:pPr algn="ctr"/>
            <a:r>
              <a:rPr lang="tr-TR" sz="2500" b="1" i="0" u="none" strike="noStrike" baseline="0" dirty="0">
                <a:solidFill>
                  <a:srgbClr val="FF0000"/>
                </a:solidFill>
                <a:latin typeface="Arial" panose="020B0604020202020204" pitchFamily="34" charset="0"/>
              </a:rPr>
              <a:t>CANVA NEDİR?</a:t>
            </a:r>
          </a:p>
          <a:p>
            <a:r>
              <a:rPr lang="tr-TR" sz="2800" dirty="0" err="1"/>
              <a:t>Canva</a:t>
            </a:r>
            <a:r>
              <a:rPr lang="tr-TR" sz="2800" dirty="0"/>
              <a:t>, kullanıcıların grafik tasarım yapmalarını kolaylaştıran bir online platformdur. Özellikle sosyal medya gönderileri, sunumlar, posterler, broşürler ve daha fazlasını oluşturmak için kullanılır. Kullanıcı dostu arayüzü ve sürükleyip bırakma özellikleri sayesinde, tasarım bilgisi olmayan kişiler bile profesyonel görünümlü içerikler hazırlayabilir.</a:t>
            </a:r>
          </a:p>
          <a:p>
            <a:endParaRPr lang="tr-TR" sz="2800" b="0" i="0" u="none" strike="noStrike" baseline="0" dirty="0">
              <a:solidFill>
                <a:srgbClr val="1F1F1F"/>
              </a:solidFill>
              <a:latin typeface="Arial" panose="020B0604020202020204" pitchFamily="34" charset="0"/>
            </a:endParaRPr>
          </a:p>
          <a:p>
            <a:r>
              <a:rPr lang="tr-TR" sz="2800" dirty="0">
                <a:solidFill>
                  <a:srgbClr val="1F1F1F"/>
                </a:solidFill>
                <a:latin typeface="Arial" panose="020B0604020202020204" pitchFamily="34" charset="0"/>
              </a:rPr>
              <a:t>canva.com web sitesinden giriş yapılarak kullanılabilir. En ideal ve kaliteli çalışma ortamı bilgisayar ekranından giriş yapmaktır. </a:t>
            </a:r>
          </a:p>
          <a:p>
            <a:endParaRPr lang="tr-TR" sz="2800" dirty="0">
              <a:solidFill>
                <a:srgbClr val="1F1F1F"/>
              </a:solidFill>
              <a:latin typeface="Arial" panose="020B0604020202020204" pitchFamily="34" charset="0"/>
            </a:endParaRPr>
          </a:p>
          <a:p>
            <a:r>
              <a:rPr lang="tr-TR" sz="2800" dirty="0" err="1">
                <a:solidFill>
                  <a:srgbClr val="1F1F1F"/>
                </a:solidFill>
                <a:latin typeface="Arial" panose="020B0604020202020204" pitchFamily="34" charset="0"/>
              </a:rPr>
              <a:t>Canva</a:t>
            </a:r>
            <a:r>
              <a:rPr lang="tr-TR" sz="2800" dirty="0">
                <a:solidFill>
                  <a:srgbClr val="1F1F1F"/>
                </a:solidFill>
                <a:latin typeface="Arial" panose="020B0604020202020204" pitchFamily="34" charset="0"/>
              </a:rPr>
              <a:t>, öğretmenler için ücretsiz premium özellikleri sunmuştur.</a:t>
            </a:r>
          </a:p>
          <a:p>
            <a:r>
              <a:rPr lang="tr-TR" sz="2800" dirty="0">
                <a:solidFill>
                  <a:srgbClr val="1F1F1F"/>
                </a:solidFill>
                <a:latin typeface="Arial" panose="020B0604020202020204" pitchFamily="34" charset="0"/>
              </a:rPr>
              <a:t>Sonraki slaytlarda nasıl kayıt olacağımızı inceleyeceğiz.  </a:t>
            </a:r>
            <a:endParaRPr lang="tr-TR" sz="2500" b="0" i="0" u="none" strike="noStrike" baseline="0" dirty="0">
              <a:solidFill>
                <a:srgbClr val="1F1F1F"/>
              </a:solidFill>
              <a:latin typeface="Arial" panose="020B0604020202020204" pitchFamily="34" charset="0"/>
            </a:endParaRPr>
          </a:p>
        </p:txBody>
      </p:sp>
    </p:spTree>
    <p:extLst>
      <p:ext uri="{BB962C8B-B14F-4D97-AF65-F5344CB8AC3E}">
        <p14:creationId xmlns:p14="http://schemas.microsoft.com/office/powerpoint/2010/main" val="507196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143C1-381E-2C9E-CB21-BE6711B1009E}"/>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DC2A2767-1708-80FE-9118-421582E0B711}"/>
              </a:ext>
            </a:extLst>
          </p:cNvPr>
          <p:cNvSpPr txBox="1"/>
          <p:nvPr/>
        </p:nvSpPr>
        <p:spPr>
          <a:xfrm>
            <a:off x="500062" y="184041"/>
            <a:ext cx="10286999" cy="1292662"/>
          </a:xfrm>
          <a:prstGeom prst="rect">
            <a:avLst/>
          </a:prstGeom>
          <a:noFill/>
        </p:spPr>
        <p:txBody>
          <a:bodyPr wrap="square">
            <a:spAutoFit/>
          </a:bodyPr>
          <a:lstStyle/>
          <a:p>
            <a:pPr algn="ctr"/>
            <a:r>
              <a:rPr lang="tr-TR" sz="2500" b="1" i="0" u="none" strike="noStrike" baseline="0" dirty="0">
                <a:solidFill>
                  <a:srgbClr val="FF0000"/>
                </a:solidFill>
                <a:latin typeface="Arial" panose="020B0604020202020204" pitchFamily="34" charset="0"/>
              </a:rPr>
              <a:t>ÖĞRETMENİM ve CANVA’YA NASIL ÜYE OLURUM?</a:t>
            </a:r>
          </a:p>
          <a:p>
            <a:pPr algn="ctr"/>
            <a:endParaRPr lang="tr-TR" sz="2500" b="1" dirty="0">
              <a:solidFill>
                <a:srgbClr val="FF0000"/>
              </a:solidFill>
              <a:latin typeface="Arial" panose="020B0604020202020204" pitchFamily="34" charset="0"/>
            </a:endParaRPr>
          </a:p>
          <a:p>
            <a:endParaRPr lang="tr-TR" sz="2500" b="0" i="0" u="none" strike="noStrike" baseline="0" dirty="0">
              <a:solidFill>
                <a:srgbClr val="1F1F1F"/>
              </a:solidFill>
              <a:latin typeface="Arial" panose="020B0604020202020204" pitchFamily="34" charset="0"/>
            </a:endParaRPr>
          </a:p>
        </p:txBody>
      </p:sp>
      <p:sp>
        <p:nvSpPr>
          <p:cNvPr id="8" name="Metin kutusu 7">
            <a:extLst>
              <a:ext uri="{FF2B5EF4-FFF2-40B4-BE49-F238E27FC236}">
                <a16:creationId xmlns:a16="http://schemas.microsoft.com/office/drawing/2014/main" id="{053BCB19-0FC2-AA0E-361C-13B5D5910494}"/>
              </a:ext>
            </a:extLst>
          </p:cNvPr>
          <p:cNvSpPr txBox="1"/>
          <p:nvPr/>
        </p:nvSpPr>
        <p:spPr>
          <a:xfrm>
            <a:off x="848319" y="1153537"/>
            <a:ext cx="9767293" cy="400110"/>
          </a:xfrm>
          <a:prstGeom prst="rect">
            <a:avLst/>
          </a:prstGeom>
          <a:noFill/>
        </p:spPr>
        <p:txBody>
          <a:bodyPr wrap="square">
            <a:spAutoFit/>
          </a:bodyPr>
          <a:lstStyle/>
          <a:p>
            <a:r>
              <a:rPr lang="tr-TR" sz="2000" u="sng" dirty="0">
                <a:solidFill>
                  <a:srgbClr val="0563C1"/>
                </a:solidFill>
                <a:effectLst/>
                <a:latin typeface="inherit"/>
                <a:ea typeface="Calibri" panose="020F0502020204030204" pitchFamily="34" charset="0"/>
                <a:cs typeface="Open Sans" panose="020B0606030504020204" pitchFamily="34" charset="0"/>
                <a:hlinkClick r:id="rId2"/>
              </a:rPr>
              <a:t>www.canva.com</a:t>
            </a:r>
            <a:r>
              <a:rPr lang="tr-TR" sz="2000" dirty="0">
                <a:solidFill>
                  <a:srgbClr val="3F3F46"/>
                </a:solidFill>
                <a:effectLst/>
                <a:latin typeface="Open Sans" panose="020B0606030504020204" pitchFamily="34" charset="0"/>
                <a:ea typeface="Calibri" panose="020F0502020204030204" pitchFamily="34" charset="0"/>
              </a:rPr>
              <a:t> adresini açıyoruz. Açılan sayfada</a:t>
            </a:r>
            <a:r>
              <a:rPr lang="tr-TR" sz="2000" b="1" dirty="0">
                <a:solidFill>
                  <a:srgbClr val="3F3F46"/>
                </a:solidFill>
                <a:effectLst/>
                <a:latin typeface="Open Sans" panose="020B0606030504020204" pitchFamily="34" charset="0"/>
                <a:ea typeface="Calibri" panose="020F0502020204030204" pitchFamily="34" charset="0"/>
              </a:rPr>
              <a:t> “Kaydol”</a:t>
            </a:r>
            <a:r>
              <a:rPr lang="tr-TR" sz="2000" dirty="0">
                <a:solidFill>
                  <a:srgbClr val="3F3F46"/>
                </a:solidFill>
                <a:effectLst/>
                <a:latin typeface="Open Sans" panose="020B0606030504020204" pitchFamily="34" charset="0"/>
                <a:ea typeface="Calibri" panose="020F0502020204030204" pitchFamily="34" charset="0"/>
              </a:rPr>
              <a:t> bölümüne tıklıyoruz. </a:t>
            </a:r>
            <a:endParaRPr lang="tr-TR" sz="2000" dirty="0"/>
          </a:p>
        </p:txBody>
      </p:sp>
      <p:pic>
        <p:nvPicPr>
          <p:cNvPr id="9" name="Resim 8" descr="metin, ekran görüntüsü, web sitesi, web sayfası içeren bir resim&#10;&#10;Açıklama otomatik olarak oluşturuldu">
            <a:extLst>
              <a:ext uri="{FF2B5EF4-FFF2-40B4-BE49-F238E27FC236}">
                <a16:creationId xmlns:a16="http://schemas.microsoft.com/office/drawing/2014/main" id="{EA13B904-E9A1-79A2-1CD5-73F652FDF2A3}"/>
              </a:ext>
            </a:extLst>
          </p:cNvPr>
          <p:cNvPicPr>
            <a:picLocks noChangeAspect="1"/>
          </p:cNvPicPr>
          <p:nvPr/>
        </p:nvPicPr>
        <p:blipFill>
          <a:blip r:embed="rId3"/>
          <a:stretch>
            <a:fillRect/>
          </a:stretch>
        </p:blipFill>
        <p:spPr>
          <a:xfrm>
            <a:off x="1496648" y="1963512"/>
            <a:ext cx="9290413" cy="4304258"/>
          </a:xfrm>
          <a:prstGeom prst="rect">
            <a:avLst/>
          </a:prstGeom>
          <a:ln>
            <a:solidFill>
              <a:schemeClr val="tx1"/>
            </a:solidFill>
          </a:ln>
        </p:spPr>
      </p:pic>
      <p:sp>
        <p:nvSpPr>
          <p:cNvPr id="10" name="Oval 9">
            <a:extLst>
              <a:ext uri="{FF2B5EF4-FFF2-40B4-BE49-F238E27FC236}">
                <a16:creationId xmlns:a16="http://schemas.microsoft.com/office/drawing/2014/main" id="{FD5D7814-0034-A31D-B7B0-32B4021266D2}"/>
              </a:ext>
            </a:extLst>
          </p:cNvPr>
          <p:cNvSpPr/>
          <p:nvPr/>
        </p:nvSpPr>
        <p:spPr>
          <a:xfrm>
            <a:off x="9755980" y="1608743"/>
            <a:ext cx="1438275" cy="9144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Tree>
    <p:extLst>
      <p:ext uri="{BB962C8B-B14F-4D97-AF65-F5344CB8AC3E}">
        <p14:creationId xmlns:p14="http://schemas.microsoft.com/office/powerpoint/2010/main" val="443222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99200-F0EA-C7C6-4244-2D60E9DF431C}"/>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4383A690-F447-3175-CB86-11EA3CFE0FC5}"/>
              </a:ext>
            </a:extLst>
          </p:cNvPr>
          <p:cNvSpPr txBox="1"/>
          <p:nvPr/>
        </p:nvSpPr>
        <p:spPr>
          <a:xfrm>
            <a:off x="500062" y="184041"/>
            <a:ext cx="10286999" cy="1292662"/>
          </a:xfrm>
          <a:prstGeom prst="rect">
            <a:avLst/>
          </a:prstGeom>
          <a:noFill/>
        </p:spPr>
        <p:txBody>
          <a:bodyPr wrap="square">
            <a:spAutoFit/>
          </a:bodyPr>
          <a:lstStyle/>
          <a:p>
            <a:pPr algn="ctr"/>
            <a:r>
              <a:rPr lang="tr-TR" sz="2500" b="1" i="0" u="none" strike="noStrike" baseline="0" dirty="0">
                <a:solidFill>
                  <a:srgbClr val="FF0000"/>
                </a:solidFill>
                <a:latin typeface="Arial" panose="020B0604020202020204" pitchFamily="34" charset="0"/>
              </a:rPr>
              <a:t>ÖĞRETMENİM ve CANVA’YA NASIL ÜYE OLURUM?</a:t>
            </a:r>
          </a:p>
          <a:p>
            <a:pPr algn="ctr"/>
            <a:endParaRPr lang="tr-TR" sz="2500" b="1" dirty="0">
              <a:solidFill>
                <a:srgbClr val="FF0000"/>
              </a:solidFill>
              <a:latin typeface="Arial" panose="020B0604020202020204" pitchFamily="34" charset="0"/>
            </a:endParaRPr>
          </a:p>
          <a:p>
            <a:endParaRPr lang="tr-TR" sz="2500" b="0" i="0" u="none" strike="noStrike" baseline="0" dirty="0">
              <a:solidFill>
                <a:srgbClr val="1F1F1F"/>
              </a:solidFill>
              <a:latin typeface="Arial" panose="020B0604020202020204" pitchFamily="34" charset="0"/>
            </a:endParaRPr>
          </a:p>
        </p:txBody>
      </p:sp>
      <p:sp>
        <p:nvSpPr>
          <p:cNvPr id="8" name="Metin kutusu 7">
            <a:extLst>
              <a:ext uri="{FF2B5EF4-FFF2-40B4-BE49-F238E27FC236}">
                <a16:creationId xmlns:a16="http://schemas.microsoft.com/office/drawing/2014/main" id="{9008885C-D047-B078-F6D4-5A88EFC4FF94}"/>
              </a:ext>
            </a:extLst>
          </p:cNvPr>
          <p:cNvSpPr txBox="1"/>
          <p:nvPr/>
        </p:nvSpPr>
        <p:spPr>
          <a:xfrm>
            <a:off x="848319" y="1153537"/>
            <a:ext cx="9767293" cy="400110"/>
          </a:xfrm>
          <a:prstGeom prst="rect">
            <a:avLst/>
          </a:prstGeom>
          <a:noFill/>
        </p:spPr>
        <p:txBody>
          <a:bodyPr wrap="square">
            <a:spAutoFit/>
          </a:bodyPr>
          <a:lstStyle/>
          <a:p>
            <a:r>
              <a:rPr lang="tr-TR" sz="2000" dirty="0">
                <a:latin typeface="inherit"/>
                <a:ea typeface="Calibri" panose="020F0502020204030204" pitchFamily="34" charset="0"/>
                <a:cs typeface="Open Sans" panose="020B0606030504020204" pitchFamily="34" charset="0"/>
              </a:rPr>
              <a:t>1) </a:t>
            </a:r>
            <a:r>
              <a:rPr lang="tr-TR" sz="2000" u="sng" dirty="0">
                <a:solidFill>
                  <a:srgbClr val="0563C1"/>
                </a:solidFill>
                <a:effectLst/>
                <a:latin typeface="inherit"/>
                <a:ea typeface="Calibri" panose="020F0502020204030204" pitchFamily="34" charset="0"/>
                <a:cs typeface="Open Sans" panose="020B0606030504020204" pitchFamily="34" charset="0"/>
                <a:hlinkClick r:id="rId2"/>
              </a:rPr>
              <a:t>www.canva.com</a:t>
            </a:r>
            <a:r>
              <a:rPr lang="tr-TR" sz="2000" dirty="0">
                <a:solidFill>
                  <a:srgbClr val="3F3F46"/>
                </a:solidFill>
                <a:effectLst/>
                <a:latin typeface="Open Sans" panose="020B0606030504020204" pitchFamily="34" charset="0"/>
                <a:ea typeface="Calibri" panose="020F0502020204030204" pitchFamily="34" charset="0"/>
              </a:rPr>
              <a:t> adresini açıyoruz. Açılan sayfada</a:t>
            </a:r>
            <a:r>
              <a:rPr lang="tr-TR" sz="2000" b="1" dirty="0">
                <a:solidFill>
                  <a:srgbClr val="3F3F46"/>
                </a:solidFill>
                <a:effectLst/>
                <a:latin typeface="Open Sans" panose="020B0606030504020204" pitchFamily="34" charset="0"/>
                <a:ea typeface="Calibri" panose="020F0502020204030204" pitchFamily="34" charset="0"/>
              </a:rPr>
              <a:t> “Kaydol”</a:t>
            </a:r>
            <a:r>
              <a:rPr lang="tr-TR" sz="2000" dirty="0">
                <a:solidFill>
                  <a:srgbClr val="3F3F46"/>
                </a:solidFill>
                <a:effectLst/>
                <a:latin typeface="Open Sans" panose="020B0606030504020204" pitchFamily="34" charset="0"/>
                <a:ea typeface="Calibri" panose="020F0502020204030204" pitchFamily="34" charset="0"/>
              </a:rPr>
              <a:t> bölümüne tıklıyoruz. </a:t>
            </a:r>
            <a:endParaRPr lang="tr-TR" sz="2000" dirty="0"/>
          </a:p>
        </p:txBody>
      </p:sp>
      <p:pic>
        <p:nvPicPr>
          <p:cNvPr id="9" name="Resim 8" descr="metin, ekran görüntüsü, web sitesi, web sayfası içeren bir resim&#10;&#10;Açıklama otomatik olarak oluşturuldu">
            <a:extLst>
              <a:ext uri="{FF2B5EF4-FFF2-40B4-BE49-F238E27FC236}">
                <a16:creationId xmlns:a16="http://schemas.microsoft.com/office/drawing/2014/main" id="{764AFF5C-844A-8ABE-A2D8-6B8007419FBE}"/>
              </a:ext>
            </a:extLst>
          </p:cNvPr>
          <p:cNvPicPr>
            <a:picLocks noChangeAspect="1"/>
          </p:cNvPicPr>
          <p:nvPr/>
        </p:nvPicPr>
        <p:blipFill>
          <a:blip r:embed="rId3"/>
          <a:stretch>
            <a:fillRect/>
          </a:stretch>
        </p:blipFill>
        <p:spPr>
          <a:xfrm>
            <a:off x="1496648" y="1963512"/>
            <a:ext cx="9290413" cy="4304258"/>
          </a:xfrm>
          <a:prstGeom prst="rect">
            <a:avLst/>
          </a:prstGeom>
          <a:ln>
            <a:solidFill>
              <a:schemeClr val="tx1"/>
            </a:solidFill>
          </a:ln>
        </p:spPr>
      </p:pic>
      <p:sp>
        <p:nvSpPr>
          <p:cNvPr id="10" name="Oval 9">
            <a:extLst>
              <a:ext uri="{FF2B5EF4-FFF2-40B4-BE49-F238E27FC236}">
                <a16:creationId xmlns:a16="http://schemas.microsoft.com/office/drawing/2014/main" id="{A24435D8-9100-A47F-92A5-EFF656FDB50B}"/>
              </a:ext>
            </a:extLst>
          </p:cNvPr>
          <p:cNvSpPr/>
          <p:nvPr/>
        </p:nvSpPr>
        <p:spPr>
          <a:xfrm>
            <a:off x="9755980" y="1608743"/>
            <a:ext cx="1438275" cy="9144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Tree>
    <p:extLst>
      <p:ext uri="{BB962C8B-B14F-4D97-AF65-F5344CB8AC3E}">
        <p14:creationId xmlns:p14="http://schemas.microsoft.com/office/powerpoint/2010/main" val="1511576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694CE-EAF6-F91A-B54D-EF78A22E16E1}"/>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A07A20DB-2C5D-DEF3-4796-806575083785}"/>
              </a:ext>
            </a:extLst>
          </p:cNvPr>
          <p:cNvSpPr txBox="1"/>
          <p:nvPr/>
        </p:nvSpPr>
        <p:spPr>
          <a:xfrm>
            <a:off x="500062" y="184041"/>
            <a:ext cx="10286999" cy="1292662"/>
          </a:xfrm>
          <a:prstGeom prst="rect">
            <a:avLst/>
          </a:prstGeom>
          <a:noFill/>
        </p:spPr>
        <p:txBody>
          <a:bodyPr wrap="square">
            <a:spAutoFit/>
          </a:bodyPr>
          <a:lstStyle/>
          <a:p>
            <a:pPr algn="ctr"/>
            <a:r>
              <a:rPr lang="tr-TR" sz="2500" b="1" i="0" u="none" strike="noStrike" baseline="0" dirty="0">
                <a:solidFill>
                  <a:srgbClr val="FF0000"/>
                </a:solidFill>
                <a:latin typeface="Arial" panose="020B0604020202020204" pitchFamily="34" charset="0"/>
              </a:rPr>
              <a:t>ÖĞRETMENİM ve CANVA’YA NASIL ÜYE OLURUM?</a:t>
            </a:r>
          </a:p>
          <a:p>
            <a:pPr algn="ctr"/>
            <a:endParaRPr lang="tr-TR" sz="2500" b="1" dirty="0">
              <a:solidFill>
                <a:srgbClr val="FF0000"/>
              </a:solidFill>
              <a:latin typeface="Arial" panose="020B0604020202020204" pitchFamily="34" charset="0"/>
            </a:endParaRPr>
          </a:p>
          <a:p>
            <a:endParaRPr lang="tr-TR" sz="2500" b="0" i="0" u="none" strike="noStrike" baseline="0" dirty="0">
              <a:solidFill>
                <a:srgbClr val="1F1F1F"/>
              </a:solidFill>
              <a:latin typeface="Arial" panose="020B0604020202020204" pitchFamily="34" charset="0"/>
            </a:endParaRPr>
          </a:p>
        </p:txBody>
      </p:sp>
      <p:sp>
        <p:nvSpPr>
          <p:cNvPr id="8" name="Metin kutusu 7">
            <a:extLst>
              <a:ext uri="{FF2B5EF4-FFF2-40B4-BE49-F238E27FC236}">
                <a16:creationId xmlns:a16="http://schemas.microsoft.com/office/drawing/2014/main" id="{BCBB9852-0E16-2C16-E6D9-8B80832B746D}"/>
              </a:ext>
            </a:extLst>
          </p:cNvPr>
          <p:cNvSpPr txBox="1"/>
          <p:nvPr/>
        </p:nvSpPr>
        <p:spPr>
          <a:xfrm>
            <a:off x="848319" y="1153537"/>
            <a:ext cx="9767293" cy="400110"/>
          </a:xfrm>
          <a:prstGeom prst="rect">
            <a:avLst/>
          </a:prstGeom>
          <a:noFill/>
        </p:spPr>
        <p:txBody>
          <a:bodyPr wrap="square">
            <a:spAutoFit/>
          </a:bodyPr>
          <a:lstStyle/>
          <a:p>
            <a:r>
              <a:rPr lang="tr-TR" sz="2000" dirty="0">
                <a:latin typeface="inherit"/>
                <a:ea typeface="Calibri" panose="020F0502020204030204" pitchFamily="34" charset="0"/>
                <a:cs typeface="Open Sans" panose="020B0606030504020204" pitchFamily="34" charset="0"/>
              </a:rPr>
              <a:t>2)</a:t>
            </a:r>
            <a:r>
              <a:rPr lang="tr-TR" sz="1800" dirty="0">
                <a:solidFill>
                  <a:srgbClr val="3F3F46"/>
                </a:solidFill>
                <a:effectLst/>
                <a:latin typeface="Open Sans" panose="020B0606030504020204" pitchFamily="34" charset="0"/>
                <a:ea typeface="Calibri" panose="020F0502020204030204" pitchFamily="34" charset="0"/>
              </a:rPr>
              <a:t> Açılan küçük pencereden “</a:t>
            </a:r>
            <a:r>
              <a:rPr lang="tr-TR" sz="1800" b="1" dirty="0">
                <a:solidFill>
                  <a:srgbClr val="3F3F46"/>
                </a:solidFill>
                <a:effectLst/>
                <a:latin typeface="Open Sans" panose="020B0606030504020204" pitchFamily="34" charset="0"/>
                <a:ea typeface="Calibri" panose="020F0502020204030204" pitchFamily="34" charset="0"/>
              </a:rPr>
              <a:t>Farklı bir yöntemle devam et</a:t>
            </a:r>
            <a:r>
              <a:rPr lang="tr-TR" sz="1800" dirty="0">
                <a:solidFill>
                  <a:srgbClr val="3F3F46"/>
                </a:solidFill>
                <a:effectLst/>
                <a:latin typeface="Open Sans" panose="020B0606030504020204" pitchFamily="34" charset="0"/>
                <a:ea typeface="Calibri" panose="020F0502020204030204" pitchFamily="34" charset="0"/>
              </a:rPr>
              <a:t>” butonuna tıklıyoruz. </a:t>
            </a:r>
            <a:endParaRPr lang="tr-TR" sz="2000" dirty="0"/>
          </a:p>
        </p:txBody>
      </p:sp>
      <p:pic>
        <p:nvPicPr>
          <p:cNvPr id="2" name="Resim 1">
            <a:extLst>
              <a:ext uri="{FF2B5EF4-FFF2-40B4-BE49-F238E27FC236}">
                <a16:creationId xmlns:a16="http://schemas.microsoft.com/office/drawing/2014/main" id="{2C1ABD49-AD17-7AB9-C843-365C234A1D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8437" y="1726406"/>
            <a:ext cx="6834188" cy="5062361"/>
          </a:xfrm>
          <a:prstGeom prst="rect">
            <a:avLst/>
          </a:prstGeom>
        </p:spPr>
      </p:pic>
      <p:sp>
        <p:nvSpPr>
          <p:cNvPr id="10" name="Oval 9">
            <a:extLst>
              <a:ext uri="{FF2B5EF4-FFF2-40B4-BE49-F238E27FC236}">
                <a16:creationId xmlns:a16="http://schemas.microsoft.com/office/drawing/2014/main" id="{1F139F12-DD12-FFF0-5698-C55947C4DF5B}"/>
              </a:ext>
            </a:extLst>
          </p:cNvPr>
          <p:cNvSpPr/>
          <p:nvPr/>
        </p:nvSpPr>
        <p:spPr>
          <a:xfrm>
            <a:off x="3312317" y="2901762"/>
            <a:ext cx="2145508" cy="9144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Tree>
    <p:extLst>
      <p:ext uri="{BB962C8B-B14F-4D97-AF65-F5344CB8AC3E}">
        <p14:creationId xmlns:p14="http://schemas.microsoft.com/office/powerpoint/2010/main" val="277133411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TotalTime>
  <Words>850</Words>
  <Application>Microsoft Office PowerPoint</Application>
  <PresentationFormat>Geniş ekran</PresentationFormat>
  <Paragraphs>73</Paragraphs>
  <Slides>17</Slides>
  <Notes>0</Notes>
  <HiddenSlides>0</HiddenSlides>
  <MMClips>0</MMClips>
  <ScaleCrop>false</ScaleCrop>
  <HeadingPairs>
    <vt:vector size="6" baseType="variant">
      <vt:variant>
        <vt:lpstr>Kullanılan Yazı Tipleri</vt:lpstr>
      </vt:variant>
      <vt:variant>
        <vt:i4>9</vt:i4>
      </vt:variant>
      <vt:variant>
        <vt:lpstr>Tema</vt:lpstr>
      </vt:variant>
      <vt:variant>
        <vt:i4>2</vt:i4>
      </vt:variant>
      <vt:variant>
        <vt:lpstr>Slayt Başlıkları</vt:lpstr>
      </vt:variant>
      <vt:variant>
        <vt:i4>17</vt:i4>
      </vt:variant>
    </vt:vector>
  </HeadingPairs>
  <TitlesOfParts>
    <vt:vector size="28" baseType="lpstr">
      <vt:lpstr>Arial</vt:lpstr>
      <vt:lpstr>Calibri</vt:lpstr>
      <vt:lpstr>Calibri Light</vt:lpstr>
      <vt:lpstr>inherit</vt:lpstr>
      <vt:lpstr>Montserrat</vt:lpstr>
      <vt:lpstr>Montserrat Classic</vt:lpstr>
      <vt:lpstr>Montserrat Classic Bold</vt:lpstr>
      <vt:lpstr>Open Sans</vt:lpstr>
      <vt:lpstr>Times New Roman</vt:lpstr>
      <vt:lpstr>Office Teması</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976493et1</dc:creator>
  <cp:lastModifiedBy>Seydi Emrah Çayır</cp:lastModifiedBy>
  <cp:revision>12</cp:revision>
  <dcterms:created xsi:type="dcterms:W3CDTF">2024-02-07T08:08:12Z</dcterms:created>
  <dcterms:modified xsi:type="dcterms:W3CDTF">2024-10-26T14:44:33Z</dcterms:modified>
</cp:coreProperties>
</file>